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4" r:id="rId2"/>
    <p:sldId id="296" r:id="rId3"/>
    <p:sldId id="287" r:id="rId4"/>
    <p:sldId id="297" r:id="rId5"/>
    <p:sldId id="288" r:id="rId6"/>
    <p:sldId id="289" r:id="rId7"/>
    <p:sldId id="285" r:id="rId8"/>
    <p:sldId id="290" r:id="rId9"/>
    <p:sldId id="295" r:id="rId10"/>
    <p:sldId id="261" r:id="rId11"/>
    <p:sldId id="292" r:id="rId12"/>
    <p:sldId id="293" r:id="rId13"/>
    <p:sldId id="262" r:id="rId14"/>
    <p:sldId id="27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082"/>
    <a:srgbClr val="FFD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CD714-5C2A-4593-9299-49C8E29ABE7B}" type="datetimeFigureOut">
              <a:rPr lang="ru-RU" smtClean="0"/>
              <a:pPr/>
              <a:t>18.03.2018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CC5B8-353A-47D9-A63E-3F6CF04708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3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9F516E2-F541-4875-A26E-A8F58AB15612}" type="slidenum">
              <a:rPr lang="en-GB"/>
              <a:pPr/>
              <a:t>7</a:t>
            </a:fld>
            <a:endParaRPr lang="en-GB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1" y="677333"/>
            <a:ext cx="4572000" cy="344660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2" y="4342726"/>
            <a:ext cx="5483225" cy="41149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D039B4-C6C9-4014-983E-700A81EF04D8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D528A-13F1-4C46-80B6-D667B8A30B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F9F7F-5352-40D1-BD8E-9BA614EAEF03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B9D75-5F4A-4397-B546-220AD97F79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A8855-9A38-465B-8435-939E589A421F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72D64-D744-4C39-9201-9AD5484F53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B773A-858B-4ACA-997D-B254E9562280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1C146-BA75-4B7B-86BB-71441EB82E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9DAFD-1D76-42C4-857E-A7DE42CCB818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0668C-9557-4892-BC2C-42735A645F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D4239-3145-4FE3-9BF4-6D02C9016048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385EA-A441-4493-BEC5-677137EACE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A360F8-2D34-45AE-9C30-B2BC02A8A8F0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B466D-0730-4723-A816-856EBD3CB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A5BF8-CEFF-4498-9E5B-0659B1BEA140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411B1-DBE8-4504-9E58-03DE57CD9B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952A29-64BE-47EC-A752-C8237B6688A4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7791E-071A-435A-9D78-115F50E04F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AE6D3-526A-4EA5-9047-E4221578B1B7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9D2F-F98D-4F0F-8F02-8D6D8CF8A8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9C37D-6148-4073-A707-89C011CF4259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F4AC6-615E-4D93-8FB4-7688C78EC8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ЗМР\Desktop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-457200"/>
            <a:ext cx="9753600" cy="73152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6000" y="3105834"/>
            <a:ext cx="607221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/>
              <a:t>Новые подходы к оцениванию</a:t>
            </a:r>
          </a:p>
          <a:p>
            <a:endParaRPr lang="ru-RU" sz="4800" b="1" i="1" dirty="0" smtClean="0"/>
          </a:p>
          <a:p>
            <a:pPr algn="r"/>
            <a:r>
              <a:rPr lang="ru-RU" sz="4000" b="1" i="1" dirty="0" err="1" smtClean="0"/>
              <a:t>Е.Г.Бойцова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42852"/>
            <a:ext cx="807249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/>
              <a:t>Согласно результатам международного исследования </a:t>
            </a:r>
            <a:r>
              <a:rPr lang="en-US" sz="3200" b="1" dirty="0" smtClean="0"/>
              <a:t>PIRLS</a:t>
            </a:r>
            <a:r>
              <a:rPr lang="ru-RU" sz="3200" b="1" dirty="0" smtClean="0"/>
              <a:t> (Международное исследование качества чтения и понимания текста – </a:t>
            </a:r>
            <a:r>
              <a:rPr lang="en-US" sz="3200" b="1" dirty="0" smtClean="0"/>
              <a:t>Progress in International Reading Literacy Study</a:t>
            </a:r>
            <a:r>
              <a:rPr lang="ru-RU" sz="3200" b="1" dirty="0" smtClean="0"/>
              <a:t>) в России 99 % учащихся оцениваются учителями только с целью выставления оценок, в то время, как среднемировой показатель составляет 72 %, тот же показатель для Сингапура – 66 %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i="1" dirty="0" smtClean="0">
                <a:solidFill>
                  <a:srgbClr val="669900"/>
                </a:solidFill>
                <a:latin typeface="Arial" charset="0"/>
              </a:rPr>
              <a:t>Традиционный подход</a:t>
            </a:r>
            <a:br>
              <a:rPr lang="ru-RU" sz="3600" b="1" i="1" dirty="0" smtClean="0">
                <a:solidFill>
                  <a:srgbClr val="669900"/>
                </a:solidFill>
                <a:latin typeface="Arial" charset="0"/>
              </a:rPr>
            </a:br>
            <a:r>
              <a:rPr lang="ru-RU" sz="3600" b="1" i="1" dirty="0" smtClean="0">
                <a:solidFill>
                  <a:srgbClr val="669900"/>
                </a:solidFill>
                <a:latin typeface="Arial" charset="0"/>
              </a:rPr>
              <a:t> к школьной оценке</a:t>
            </a:r>
            <a:endParaRPr lang="ru-RU" sz="3600" dirty="0">
              <a:solidFill>
                <a:srgbClr val="6699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b="1" i="1" dirty="0" smtClean="0">
                <a:latin typeface="Arial" charset="0"/>
              </a:rPr>
              <a:t>1.Оценка осуществляется исключительно учителем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b="1" i="1" dirty="0" smtClean="0">
                <a:latin typeface="Arial" charset="0"/>
              </a:rPr>
              <a:t>2. Оценка – конечный показатель эффективности обучения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b="1" i="1" dirty="0" smtClean="0">
                <a:latin typeface="Arial" charset="0"/>
              </a:rPr>
              <a:t>3. Оценка сосредоточена  на отдельном предмете и теме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b="1" i="1" dirty="0" smtClean="0">
                <a:latin typeface="Arial" charset="0"/>
              </a:rPr>
              <a:t>4. Цель оценки– наказание за ошибку, ученик не имеет права ошибаться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b="1" i="1" dirty="0" smtClean="0">
                <a:latin typeface="Arial" charset="0"/>
              </a:rPr>
              <a:t>5. Ежедневное оценивание в стрессовых условиях ограничения времени и непредсказуемости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b="1" i="1" dirty="0" smtClean="0">
                <a:latin typeface="Arial" charset="0"/>
              </a:rPr>
              <a:t>6. Учитель – контролер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b="1" i="1" dirty="0" smtClean="0">
                <a:solidFill>
                  <a:srgbClr val="669900"/>
                </a:solidFill>
              </a:rPr>
              <a:t>Типичные недостатки оценки </a:t>
            </a:r>
            <a:br>
              <a:rPr lang="ru-RU" sz="3200" b="1" i="1" dirty="0" smtClean="0">
                <a:solidFill>
                  <a:srgbClr val="669900"/>
                </a:solidFill>
              </a:rPr>
            </a:br>
            <a:r>
              <a:rPr lang="ru-RU" sz="3200" b="1" i="1" dirty="0" smtClean="0">
                <a:solidFill>
                  <a:srgbClr val="669900"/>
                </a:solidFill>
              </a:rPr>
              <a:t>на уроке сегодня</a:t>
            </a:r>
            <a:endParaRPr lang="ru-RU" sz="3200" b="1" i="1" dirty="0">
              <a:solidFill>
                <a:srgbClr val="6699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Жестко ориентированы на ЕГЭ и ГИА.</a:t>
            </a:r>
          </a:p>
          <a:p>
            <a:r>
              <a:rPr lang="ru-RU" dirty="0" smtClean="0"/>
              <a:t>Натаскивающий, </a:t>
            </a:r>
            <a:r>
              <a:rPr lang="ru-RU" dirty="0" err="1" smtClean="0"/>
              <a:t>неразвивающий</a:t>
            </a:r>
            <a:r>
              <a:rPr lang="ru-RU" dirty="0" smtClean="0"/>
              <a:t>  урок.</a:t>
            </a:r>
          </a:p>
          <a:p>
            <a:r>
              <a:rPr lang="ru-RU" dirty="0" smtClean="0"/>
              <a:t>Ориентация на предмет, метапредметность оценивается крайне редко.</a:t>
            </a:r>
          </a:p>
          <a:p>
            <a:r>
              <a:rPr lang="ru-RU" dirty="0" smtClean="0"/>
              <a:t>Ориентир на оценку результата,  а процесс достижения его (самостоятельность, интерес, активность и т.п.)  не </a:t>
            </a:r>
            <a:r>
              <a:rPr lang="ru-RU" dirty="0" err="1" smtClean="0"/>
              <a:t>оцениванивается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Оцениваемые задания  не способствуют «</a:t>
            </a:r>
            <a:r>
              <a:rPr lang="ru-RU" dirty="0" err="1" smtClean="0"/>
              <a:t>многоуменью</a:t>
            </a:r>
            <a:r>
              <a:rPr lang="ru-RU" dirty="0" smtClean="0"/>
              <a:t>», ориентированы на содержание, запоминание.</a:t>
            </a:r>
          </a:p>
          <a:p>
            <a:r>
              <a:rPr lang="ru-RU" dirty="0" smtClean="0"/>
              <a:t>Ведущий критерий- правильность.</a:t>
            </a:r>
          </a:p>
          <a:p>
            <a:r>
              <a:rPr lang="ru-RU" dirty="0" smtClean="0"/>
              <a:t>Выбора заданий для получения оценки нет.</a:t>
            </a:r>
          </a:p>
          <a:p>
            <a:endParaRPr lang="ru-RU" dirty="0" smtClean="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b="1" i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714380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Основные противоречия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5214974"/>
          </a:xfrm>
        </p:spPr>
        <p:txBody>
          <a:bodyPr>
            <a:no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процесс обучения непрерывен, а  оценивание эпизодично;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предъявляются требования к предметным и метапредметным образовательным результатам учащихся, а оцениваются только предметные;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развитие школьника происходит в учебное (уроки) и внеучебное время (дополнительные занятия, внеурочная деятельность), а оценивается только во время урока;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цель оценивания – развитие ребенка, а проводится  оно только для констатации факта его обученности.</a:t>
            </a:r>
          </a:p>
          <a:p>
            <a:pPr>
              <a:buFont typeface="Arial" pitchFamily="34" charset="0"/>
              <a:buChar char="•"/>
            </a:pPr>
            <a:endParaRPr lang="ru-RU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5300" b="1" dirty="0" smtClean="0">
                <a:solidFill>
                  <a:srgbClr val="C00000"/>
                </a:solidFill>
              </a:rPr>
              <a:t>Обширность ума измеряется числом идей и сочетаний их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i="1" dirty="0" err="1" smtClean="0">
                <a:solidFill>
                  <a:srgbClr val="C00000"/>
                </a:solidFill>
              </a:rPr>
              <a:t>Клод-Адриан</a:t>
            </a:r>
            <a:r>
              <a:rPr lang="ru-RU" b="1" i="1" dirty="0" smtClean="0">
                <a:solidFill>
                  <a:srgbClr val="C00000"/>
                </a:solidFill>
              </a:rPr>
              <a:t> Гельвеций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 algn="l">
              <a:buFont typeface="Arial" pitchFamily="34" charset="0"/>
              <a:buChar char="•"/>
            </a:pPr>
            <a:endParaRPr lang="ru-RU" b="1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idey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571604" y="3357562"/>
            <a:ext cx="6357982" cy="325468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669900"/>
                </a:solidFill>
              </a:rPr>
              <a:t>Практическое задание 1</a:t>
            </a:r>
            <a:endParaRPr lang="ru-RU" sz="4800" b="1" i="1" dirty="0">
              <a:solidFill>
                <a:srgbClr val="6699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b="1" i="1" dirty="0" smtClean="0">
              <a:latin typeface="Arial" charset="0"/>
            </a:endParaRPr>
          </a:p>
        </p:txBody>
      </p:sp>
      <p:pic>
        <p:nvPicPr>
          <p:cNvPr id="7" name="Содержимое 6" descr="67284108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71670" y="1428736"/>
            <a:ext cx="5472122" cy="4949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669900"/>
                </a:solidFill>
              </a:rPr>
              <a:t/>
            </a:r>
            <a:br>
              <a:rPr lang="ru-RU" b="1" dirty="0" smtClean="0">
                <a:solidFill>
                  <a:srgbClr val="669900"/>
                </a:solidFill>
              </a:rPr>
            </a:br>
            <a:r>
              <a:rPr lang="ru-RU" b="1" dirty="0" smtClean="0">
                <a:solidFill>
                  <a:srgbClr val="669900"/>
                </a:solidFill>
              </a:rPr>
              <a:t/>
            </a:r>
            <a:br>
              <a:rPr lang="ru-RU" b="1" dirty="0" smtClean="0">
                <a:solidFill>
                  <a:srgbClr val="669900"/>
                </a:solidFill>
              </a:rPr>
            </a:br>
            <a:r>
              <a:rPr lang="ru-RU" b="1" dirty="0" smtClean="0">
                <a:solidFill>
                  <a:srgbClr val="669900"/>
                </a:solidFill>
              </a:rPr>
              <a:t/>
            </a:r>
            <a:br>
              <a:rPr lang="ru-RU" b="1" dirty="0" smtClean="0">
                <a:solidFill>
                  <a:srgbClr val="669900"/>
                </a:solidFill>
              </a:rPr>
            </a:br>
            <a:r>
              <a:rPr lang="ru-RU" b="1" dirty="0" err="1" smtClean="0">
                <a:solidFill>
                  <a:srgbClr val="669900"/>
                </a:solidFill>
              </a:rPr>
              <a:t>Плюс-минус-интересно</a:t>
            </a:r>
            <a:r>
              <a:rPr lang="ru-RU" b="1" dirty="0" smtClean="0">
                <a:solidFill>
                  <a:srgbClr val="669900"/>
                </a:solidFill>
              </a:rPr>
              <a:t/>
            </a:r>
            <a:br>
              <a:rPr lang="ru-RU" b="1" dirty="0" smtClean="0">
                <a:solidFill>
                  <a:srgbClr val="669900"/>
                </a:solidFill>
              </a:rPr>
            </a:br>
            <a:r>
              <a:rPr lang="ru-RU" b="1" dirty="0" smtClean="0">
                <a:solidFill>
                  <a:srgbClr val="669900"/>
                </a:solidFill>
              </a:rPr>
              <a:t/>
            </a:r>
            <a:br>
              <a:rPr lang="ru-RU" b="1" dirty="0" smtClean="0">
                <a:solidFill>
                  <a:srgbClr val="669900"/>
                </a:solidFill>
              </a:rPr>
            </a:br>
            <a:r>
              <a:rPr lang="ru-RU" b="1" i="1" dirty="0" smtClean="0">
                <a:solidFill>
                  <a:srgbClr val="669900"/>
                </a:solidFill>
              </a:rPr>
              <a:t>С завтрашнего дня во всех школах вводится </a:t>
            </a:r>
            <a:r>
              <a:rPr lang="ru-RU" b="1" i="1" smtClean="0">
                <a:solidFill>
                  <a:srgbClr val="669900"/>
                </a:solidFill>
              </a:rPr>
              <a:t>безотметочное обучение</a:t>
            </a:r>
            <a:endParaRPr lang="ru-RU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3714752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Плюс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Минус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Интересно</a:t>
                      </a:r>
                      <a:endParaRPr lang="ru-RU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669900"/>
                </a:solidFill>
              </a:rPr>
              <a:t>Практическое задание 2</a:t>
            </a:r>
            <a:endParaRPr lang="ru-RU" sz="4800" b="1" i="1" dirty="0">
              <a:solidFill>
                <a:srgbClr val="6699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b="1" i="1" dirty="0" smtClean="0">
              <a:latin typeface="Arial" charset="0"/>
            </a:endParaRPr>
          </a:p>
        </p:txBody>
      </p:sp>
      <p:pic>
        <p:nvPicPr>
          <p:cNvPr id="8" name="Содержимое 7" descr="1289214193_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857356" y="1714488"/>
            <a:ext cx="6138878" cy="46041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669900"/>
                </a:solidFill>
              </a:rPr>
              <a:t>Методика «Елочка проблем»</a:t>
            </a:r>
            <a:endParaRPr lang="ru-RU" sz="4000" dirty="0">
              <a:solidFill>
                <a:srgbClr val="669900"/>
              </a:solidFill>
            </a:endParaRPr>
          </a:p>
        </p:txBody>
      </p:sp>
      <p:pic>
        <p:nvPicPr>
          <p:cNvPr id="6" name="Содержимое 5" descr="03966f10baaefa7bd952d303192acb8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357298"/>
            <a:ext cx="3418819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 smtClean="0"/>
              <a:t>Когда не было Интернет. Сенная площадь, 1985 год.</a:t>
            </a:r>
            <a:endParaRPr lang="ru-RU" sz="3600" b="1" dirty="0"/>
          </a:p>
        </p:txBody>
      </p:sp>
      <p:pic>
        <p:nvPicPr>
          <p:cNvPr id="4" name="Содержимое 3" descr="VRWrqsxnMo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357298"/>
            <a:ext cx="7358114" cy="524141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05782" y="1857364"/>
            <a:ext cx="5138218" cy="3431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Отметка, которой приписывается лишь невинная роль простого отражателя и фиксатора результата оценки, на практике становится для ребенка источником радости или горя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err="1" smtClean="0">
                <a:solidFill>
                  <a:schemeClr val="tx1"/>
                </a:solidFill>
              </a:rPr>
              <a:t>Ш.А.Амонашвили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73730" name="Picture 2" descr="http://tapisarevskaya.rusedu.net/gallery/1415/pervaya_otmetka.jpg"/>
          <p:cNvPicPr>
            <a:picLocks noChangeAspect="1" noChangeArrowheads="1"/>
          </p:cNvPicPr>
          <p:nvPr/>
        </p:nvPicPr>
        <p:blipFill>
          <a:blip r:embed="rId3"/>
          <a:srcRect r="5643" b="4929"/>
          <a:stretch>
            <a:fillRect/>
          </a:stretch>
        </p:blipFill>
        <p:spPr bwMode="auto">
          <a:xfrm>
            <a:off x="214282" y="0"/>
            <a:ext cx="3071834" cy="3214686"/>
          </a:xfrm>
          <a:prstGeom prst="rect">
            <a:avLst/>
          </a:prstGeom>
          <a:noFill/>
        </p:spPr>
      </p:pic>
      <p:pic>
        <p:nvPicPr>
          <p:cNvPr id="73732" name="Picture 4" descr="http://4.bp.blogspot.com/_B45v_yyLLyA/TEBKD3u4CJI/AAAAAAAABDA/FpiEKJwa03A/s1600/482_lar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71876"/>
            <a:ext cx="4000528" cy="300214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084261"/>
          </a:xfrm>
        </p:spPr>
        <p:txBody>
          <a:bodyPr/>
          <a:lstStyle/>
          <a:p>
            <a:r>
              <a:rPr lang="ru-RU" b="1" dirty="0" smtClean="0"/>
              <a:t>Оценивание</a:t>
            </a:r>
            <a:endParaRPr lang="ru-RU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7272366" cy="4786346"/>
          </a:xfrm>
        </p:spPr>
        <p:txBody>
          <a:bodyPr>
            <a:normAutofit/>
          </a:bodyPr>
          <a:lstStyle/>
          <a:p>
            <a:pPr algn="just"/>
            <a:r>
              <a:rPr lang="ru-RU" sz="4400" b="1" i="1" dirty="0" smtClean="0">
                <a:solidFill>
                  <a:schemeClr val="tx1"/>
                </a:solidFill>
              </a:rPr>
              <a:t>процедура контроля учебных достижений, заключающаяся в соотнесении достигнутых результатов с поставленными педагогическими целями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084261"/>
          </a:xfrm>
        </p:spPr>
        <p:txBody>
          <a:bodyPr/>
          <a:lstStyle/>
          <a:p>
            <a:r>
              <a:rPr lang="ru-RU" b="1" dirty="0" smtClean="0"/>
              <a:t>Оценивание</a:t>
            </a:r>
            <a:endParaRPr lang="ru-RU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7272366" cy="4786346"/>
          </a:xfrm>
        </p:spPr>
        <p:txBody>
          <a:bodyPr>
            <a:normAutofit/>
          </a:bodyPr>
          <a:lstStyle/>
          <a:p>
            <a:pPr algn="just"/>
            <a:endParaRPr lang="ru-RU" sz="4400" b="1" i="1" dirty="0" smtClean="0">
              <a:solidFill>
                <a:schemeClr val="tx1"/>
              </a:solidFill>
            </a:endParaRPr>
          </a:p>
          <a:p>
            <a:pPr algn="just"/>
            <a:endParaRPr lang="ru-RU" sz="4400" b="1" i="1" dirty="0" smtClean="0">
              <a:solidFill>
                <a:schemeClr val="tx1"/>
              </a:solidFill>
            </a:endParaRPr>
          </a:p>
          <a:p>
            <a:r>
              <a:rPr lang="ru-RU" sz="4400" b="1" i="1" dirty="0" smtClean="0">
                <a:solidFill>
                  <a:schemeClr val="tx1"/>
                </a:solidFill>
              </a:rPr>
              <a:t>Зачем мы оцениваем?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317</Words>
  <Application>Microsoft Office PowerPoint</Application>
  <PresentationFormat>Экран (4:3)</PresentationFormat>
  <Paragraphs>44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Практическое задание 1</vt:lpstr>
      <vt:lpstr>   Плюс-минус-интересно  С завтрашнего дня во всех школах вводится безотметочное обучение</vt:lpstr>
      <vt:lpstr>Практическое задание 2</vt:lpstr>
      <vt:lpstr>Методика «Елочка проблем»</vt:lpstr>
      <vt:lpstr>Когда не было Интернет. Сенная площадь, 1985 год.</vt:lpstr>
      <vt:lpstr>Презентация PowerPoint</vt:lpstr>
      <vt:lpstr>Оценивание</vt:lpstr>
      <vt:lpstr>Оценивание</vt:lpstr>
      <vt:lpstr>Презентация PowerPoint</vt:lpstr>
      <vt:lpstr>Традиционный подход  к школьной оценке</vt:lpstr>
      <vt:lpstr>Типичные недостатки оценки  на уроке сегодня</vt:lpstr>
      <vt:lpstr>Основные противоречия</vt:lpstr>
      <vt:lpstr>     Обширность ума измеряется числом идей и сочетаний их Клод-Адриан Гельвеций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и суммативное оценивание</dc:title>
  <dc:creator>Мамуля</dc:creator>
  <cp:lastModifiedBy>ЗМР</cp:lastModifiedBy>
  <cp:revision>67</cp:revision>
  <dcterms:created xsi:type="dcterms:W3CDTF">2013-10-15T17:47:52Z</dcterms:created>
  <dcterms:modified xsi:type="dcterms:W3CDTF">2018-03-18T20:33:20Z</dcterms:modified>
</cp:coreProperties>
</file>