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72" r:id="rId3"/>
    <p:sldId id="271" r:id="rId4"/>
    <p:sldId id="259" r:id="rId5"/>
    <p:sldId id="260" r:id="rId6"/>
    <p:sldId id="261" r:id="rId7"/>
    <p:sldId id="262" r:id="rId8"/>
    <p:sldId id="263" r:id="rId9"/>
    <p:sldId id="282" r:id="rId10"/>
    <p:sldId id="264" r:id="rId11"/>
    <p:sldId id="277" r:id="rId12"/>
    <p:sldId id="278" r:id="rId13"/>
    <p:sldId id="265" r:id="rId14"/>
    <p:sldId id="266" r:id="rId15"/>
    <p:sldId id="267" r:id="rId16"/>
    <p:sldId id="268" r:id="rId17"/>
    <p:sldId id="283" r:id="rId18"/>
    <p:sldId id="284" r:id="rId19"/>
    <p:sldId id="285" r:id="rId20"/>
    <p:sldId id="258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0CD714-5C2A-4593-9299-49C8E29ABE7B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CC5B8-353A-47D9-A63E-3F6CF0470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CC5B8-353A-47D9-A63E-3F6CF04708B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CC5B8-353A-47D9-A63E-3F6CF04708BE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CC5B8-353A-47D9-A63E-3F6CF04708BE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CC5B8-353A-47D9-A63E-3F6CF04708BE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D039B4-C6C9-4014-983E-700A81EF04D8}" type="datetimeFigureOut">
              <a:rPr lang="ru-RU" smtClean="0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D528A-13F1-4C46-80B6-D667B8A30B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BF9F7F-5352-40D1-BD8E-9BA614EAEF03}" type="datetimeFigureOut">
              <a:rPr lang="ru-RU" smtClean="0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1B9D75-5F4A-4397-B546-220AD97F79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BA8855-9A38-465B-8435-939E589A421F}" type="datetimeFigureOut">
              <a:rPr lang="ru-RU" smtClean="0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C72D64-D744-4C39-9201-9AD5484F53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7B773A-858B-4ACA-997D-B254E9562280}" type="datetimeFigureOut">
              <a:rPr lang="ru-RU" smtClean="0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01C146-BA75-4B7B-86BB-71441EB82E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B9DAFD-1D76-42C4-857E-A7DE42CCB818}" type="datetimeFigureOut">
              <a:rPr lang="ru-RU" smtClean="0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A0668C-9557-4892-BC2C-42735A645F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9D4239-3145-4FE3-9BF4-6D02C9016048}" type="datetimeFigureOut">
              <a:rPr lang="ru-RU" smtClean="0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5385EA-A441-4493-BEC5-677137EACE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A360F8-2D34-45AE-9C30-B2BC02A8A8F0}" type="datetimeFigureOut">
              <a:rPr lang="ru-RU" smtClean="0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0B466D-0730-4723-A816-856EBD3CB1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5A5BF8-CEFF-4498-9E5B-0659B1BEA140}" type="datetimeFigureOut">
              <a:rPr lang="ru-RU" smtClean="0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411B1-DBE8-4504-9E58-03DE57CD9B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952A29-64BE-47EC-A752-C8237B6688A4}" type="datetimeFigureOut">
              <a:rPr lang="ru-RU" smtClean="0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7791E-071A-435A-9D78-115F50E04F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0AE6D3-526A-4EA5-9047-E4221578B1B7}" type="datetimeFigureOut">
              <a:rPr lang="ru-RU" smtClean="0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A9D2F-F98D-4F0F-8F02-8D6D8CF8A8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59C37D-6148-4073-A707-89C011CF4259}" type="datetimeFigureOut">
              <a:rPr lang="ru-RU" smtClean="0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DF4AC6-615E-4D93-8FB4-7688C78EC8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 smtClean="0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B1530D3-511C-4B54-ADD1-26E4A84C04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785938" y="3887788"/>
            <a:ext cx="7358062" cy="1470025"/>
          </a:xfrm>
        </p:spPr>
        <p:txBody>
          <a:bodyPr>
            <a:normAutofit fontScale="90000"/>
          </a:bodyPr>
          <a:lstStyle/>
          <a:p>
            <a:r>
              <a:rPr lang="ru-RU" sz="5400" b="1" i="1" dirty="0" smtClean="0"/>
              <a:t>Формирующее и </a:t>
            </a:r>
            <a:r>
              <a:rPr lang="ru-RU" sz="5400" b="1" i="1" dirty="0" err="1" smtClean="0"/>
              <a:t>суммативное</a:t>
            </a:r>
            <a:r>
              <a:rPr lang="ru-RU" sz="5400" b="1" i="1" dirty="0" smtClean="0"/>
              <a:t> оценивание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71481"/>
            <a:ext cx="7772400" cy="142875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Характеристики формирующего оценивания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428736"/>
            <a:ext cx="8286808" cy="4572032"/>
          </a:xfrm>
        </p:spPr>
        <p:txBody>
          <a:bodyPr>
            <a:no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ru-RU" sz="2800" b="1" dirty="0">
                <a:solidFill>
                  <a:schemeClr val="tx1"/>
                </a:solidFill>
              </a:rPr>
              <a:t>Задания </a:t>
            </a:r>
            <a:r>
              <a:rPr lang="ru-RU" sz="2800" b="1" dirty="0" smtClean="0">
                <a:solidFill>
                  <a:schemeClr val="tx1"/>
                </a:solidFill>
              </a:rPr>
              <a:t>соответствуют по </a:t>
            </a:r>
            <a:r>
              <a:rPr lang="ru-RU" sz="2800" b="1" dirty="0">
                <a:solidFill>
                  <a:schemeClr val="tx1"/>
                </a:solidFill>
              </a:rPr>
              <a:t>содержанию пройденному материалу </a:t>
            </a:r>
            <a:r>
              <a:rPr lang="ru-RU" sz="2800" b="1" dirty="0" smtClean="0">
                <a:solidFill>
                  <a:schemeClr val="tx1"/>
                </a:solidFill>
              </a:rPr>
              <a:t>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1"/>
                </a:solidFill>
              </a:rPr>
              <a:t>Используются знакомые для учащихся и соответствующие их возрасту  формы заданий;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1"/>
                </a:solidFill>
              </a:rPr>
              <a:t>Задания  составлены таким образом, чтобы выявить возможные проблемы у каждого ученика;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1"/>
                </a:solidFill>
              </a:rPr>
              <a:t>Задания  составлены </a:t>
            </a:r>
            <a:r>
              <a:rPr lang="ru-RU" sz="2800" b="1" dirty="0">
                <a:solidFill>
                  <a:schemeClr val="tx1"/>
                </a:solidFill>
              </a:rPr>
              <a:t>таким образом, чтобы был очевиден процесс размышления, который привел к данному </a:t>
            </a:r>
            <a:r>
              <a:rPr lang="ru-RU" sz="2800" b="1" dirty="0" smtClean="0">
                <a:solidFill>
                  <a:schemeClr val="tx1"/>
                </a:solidFill>
              </a:rPr>
              <a:t>ответу; 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Четкие критерии оценивания.</a:t>
            </a:r>
            <a:endParaRPr lang="ru-RU" sz="48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Критерии оценивания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285860"/>
          <a:ext cx="9144000" cy="5130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48704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КРИТЕРИИ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5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4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</a:t>
                      </a:r>
                      <a:endParaRPr lang="ru-RU" sz="2400" b="1" dirty="0"/>
                    </a:p>
                  </a:txBody>
                  <a:tcPr/>
                </a:tc>
              </a:tr>
              <a:tr h="4643138">
                <a:tc>
                  <a:txBody>
                    <a:bodyPr/>
                    <a:lstStyle/>
                    <a:p>
                      <a:r>
                        <a:rPr lang="ru-RU" sz="2800" b="1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Раскрыта тема</a:t>
                      </a:r>
                    </a:p>
                    <a:p>
                      <a:r>
                        <a:rPr lang="ru-RU" sz="2800" b="1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2800" b="1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Пробле-ма</a:t>
                      </a:r>
                      <a:r>
                        <a:rPr lang="ru-RU" sz="2800" b="1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окру-</a:t>
                      </a:r>
                    </a:p>
                    <a:p>
                      <a:r>
                        <a:rPr lang="ru-RU" sz="2800" b="1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жающей</a:t>
                      </a:r>
                      <a:r>
                        <a:rPr lang="ru-RU" sz="2800" b="1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среды»</a:t>
                      </a:r>
                      <a:endParaRPr lang="ru-RU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Демонстрирует</a:t>
                      </a:r>
                    </a:p>
                    <a:p>
                      <a:r>
                        <a:rPr lang="ru-RU" sz="2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глубокое </a:t>
                      </a:r>
                      <a:r>
                        <a:rPr lang="ru-RU" sz="2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понима</a:t>
                      </a:r>
                      <a:r>
                        <a:rPr lang="ru-RU" sz="2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  <a:p>
                      <a:r>
                        <a:rPr lang="ru-RU" sz="2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ние</a:t>
                      </a:r>
                      <a:r>
                        <a:rPr lang="ru-RU" sz="2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проблем </a:t>
                      </a:r>
                      <a:r>
                        <a:rPr lang="ru-RU" sz="2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окру-жающей</a:t>
                      </a:r>
                      <a:r>
                        <a:rPr lang="ru-RU" sz="2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среды.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Демонстрирует</a:t>
                      </a:r>
                    </a:p>
                    <a:p>
                      <a:r>
                        <a:rPr lang="ru-RU" sz="2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хорошее пони-</a:t>
                      </a:r>
                    </a:p>
                    <a:p>
                      <a:r>
                        <a:rPr lang="ru-RU" sz="2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мание проблем</a:t>
                      </a:r>
                    </a:p>
                    <a:p>
                      <a:r>
                        <a:rPr lang="ru-RU" sz="2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окружающей</a:t>
                      </a:r>
                    </a:p>
                    <a:p>
                      <a:r>
                        <a:rPr lang="ru-RU" sz="2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среды.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Демонстрирует</a:t>
                      </a:r>
                    </a:p>
                    <a:p>
                      <a:r>
                        <a:rPr lang="ru-RU" sz="2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частичное </a:t>
                      </a:r>
                      <a:r>
                        <a:rPr lang="ru-RU" sz="2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понима</a:t>
                      </a:r>
                      <a:r>
                        <a:rPr lang="ru-RU" sz="2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  <a:p>
                      <a:r>
                        <a:rPr lang="ru-RU" sz="2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ние</a:t>
                      </a:r>
                      <a:r>
                        <a:rPr lang="ru-RU" sz="2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проблем окру-</a:t>
                      </a:r>
                    </a:p>
                    <a:p>
                      <a:r>
                        <a:rPr lang="ru-RU" sz="2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жающей</a:t>
                      </a:r>
                      <a:r>
                        <a:rPr lang="ru-RU" sz="2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среды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 демон-</a:t>
                      </a:r>
                    </a:p>
                    <a:p>
                      <a:r>
                        <a:rPr lang="ru-RU" sz="2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стрирует</a:t>
                      </a:r>
                      <a:r>
                        <a:rPr lang="ru-RU" sz="2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понима</a:t>
                      </a:r>
                      <a:r>
                        <a:rPr lang="ru-RU" sz="2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  <a:p>
                      <a:r>
                        <a:rPr lang="ru-RU" sz="2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ния</a:t>
                      </a:r>
                      <a:r>
                        <a:rPr lang="ru-RU" sz="2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проблем</a:t>
                      </a:r>
                    </a:p>
                    <a:p>
                      <a:r>
                        <a:rPr lang="ru-RU" sz="2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окружа-ющей</a:t>
                      </a:r>
                      <a:endParaRPr lang="ru-RU" sz="28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среды.</a:t>
                      </a:r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Критерии оценивания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285860"/>
          <a:ext cx="9144000" cy="6339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48704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КРИТЕРИИ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5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4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</a:t>
                      </a:r>
                      <a:endParaRPr lang="ru-RU" sz="2400" b="1" dirty="0"/>
                    </a:p>
                  </a:txBody>
                  <a:tcPr/>
                </a:tc>
              </a:tr>
              <a:tr h="4643138">
                <a:tc>
                  <a:txBody>
                    <a:bodyPr/>
                    <a:lstStyle/>
                    <a:p>
                      <a:r>
                        <a:rPr lang="ru-RU" sz="2800" b="1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Раскрыта тема</a:t>
                      </a:r>
                    </a:p>
                    <a:p>
                      <a:r>
                        <a:rPr lang="ru-RU" sz="2800" b="1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2800" b="1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Пробле-ма</a:t>
                      </a:r>
                      <a:r>
                        <a:rPr lang="ru-RU" sz="2800" b="1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окру-</a:t>
                      </a:r>
                    </a:p>
                    <a:p>
                      <a:r>
                        <a:rPr lang="ru-RU" sz="2800" b="1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жающей</a:t>
                      </a:r>
                      <a:r>
                        <a:rPr lang="ru-RU" sz="2800" b="1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среды»</a:t>
                      </a:r>
                      <a:endParaRPr lang="ru-RU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Ученик может представить</a:t>
                      </a:r>
                    </a:p>
                    <a:p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пять факторов</a:t>
                      </a:r>
                    </a:p>
                    <a:p>
                      <a:r>
                        <a:rPr lang="ru-RU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Положитель-ного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от-</a:t>
                      </a:r>
                    </a:p>
                    <a:p>
                      <a:r>
                        <a:rPr lang="ru-RU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рицательного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влияния</a:t>
                      </a:r>
                    </a:p>
                    <a:p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человека на окружаю-</a:t>
                      </a:r>
                    </a:p>
                    <a:p>
                      <a:r>
                        <a:rPr lang="ru-RU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щую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среду.</a:t>
                      </a:r>
                    </a:p>
                    <a:p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 Ученик может на</a:t>
                      </a:r>
                    </a:p>
                    <a:p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конкретных примерах</a:t>
                      </a:r>
                    </a:p>
                    <a:p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показать воздействие</a:t>
                      </a:r>
                    </a:p>
                    <a:p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данных пяти факторов.</a:t>
                      </a:r>
                    </a:p>
                    <a:p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Ученик может про-</a:t>
                      </a:r>
                    </a:p>
                    <a:p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анализировать данные</a:t>
                      </a:r>
                    </a:p>
                    <a:p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пять факторов.</a:t>
                      </a:r>
                    </a:p>
                    <a:p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Ученик может расположить</a:t>
                      </a:r>
                    </a:p>
                    <a:p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данные</a:t>
                      </a:r>
                    </a:p>
                    <a:p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факторы по степени</a:t>
                      </a:r>
                    </a:p>
                    <a:p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важности.</a:t>
                      </a:r>
                    </a:p>
                    <a:p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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Ученик может</a:t>
                      </a:r>
                    </a:p>
                    <a:p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представить</a:t>
                      </a:r>
                    </a:p>
                    <a:p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четыре фактора</a:t>
                      </a:r>
                    </a:p>
                    <a:p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положительного</a:t>
                      </a:r>
                    </a:p>
                    <a:p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 отрицательного</a:t>
                      </a:r>
                    </a:p>
                    <a:p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влияния человека</a:t>
                      </a:r>
                    </a:p>
                    <a:p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окружающую</a:t>
                      </a:r>
                    </a:p>
                    <a:p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среду.</a:t>
                      </a:r>
                    </a:p>
                    <a:p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Ученик может</a:t>
                      </a:r>
                    </a:p>
                    <a:p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конкретных</a:t>
                      </a:r>
                    </a:p>
                    <a:p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примерах пока-</a:t>
                      </a:r>
                    </a:p>
                    <a:p>
                      <a:r>
                        <a:rPr lang="ru-RU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зать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воздействие</a:t>
                      </a:r>
                    </a:p>
                    <a:p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данных четырех</a:t>
                      </a:r>
                    </a:p>
                    <a:p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факторов.</a:t>
                      </a:r>
                    </a:p>
                    <a:p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Ученик может</a:t>
                      </a:r>
                    </a:p>
                    <a:p>
                      <a:r>
                        <a:rPr lang="ru-RU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проанализиро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  <a:p>
                      <a:r>
                        <a:rPr lang="ru-RU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вать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данные четы-</a:t>
                      </a:r>
                    </a:p>
                    <a:p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 фактора.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Ученик</a:t>
                      </a:r>
                    </a:p>
                    <a:p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изложил</a:t>
                      </a:r>
                    </a:p>
                    <a:p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факторы.</a:t>
                      </a:r>
                    </a:p>
                    <a:p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Ученик бес-</a:t>
                      </a:r>
                    </a:p>
                    <a:p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системно</a:t>
                      </a:r>
                    </a:p>
                    <a:p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приводит</a:t>
                      </a:r>
                    </a:p>
                    <a:p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примеры.</a:t>
                      </a:r>
                    </a:p>
                    <a:p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Ученик</a:t>
                      </a:r>
                    </a:p>
                    <a:p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использует</a:t>
                      </a:r>
                    </a:p>
                    <a:p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элементы</a:t>
                      </a:r>
                    </a:p>
                    <a:p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анализа</a:t>
                      </a:r>
                    </a:p>
                    <a:p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отдельных</a:t>
                      </a:r>
                    </a:p>
                    <a:p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факторов.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Ученик при-</a:t>
                      </a:r>
                    </a:p>
                    <a:p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вел меньше</a:t>
                      </a:r>
                    </a:p>
                    <a:p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двух факто-</a:t>
                      </a:r>
                    </a:p>
                    <a:p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ров.</a:t>
                      </a:r>
                    </a:p>
                    <a:p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Ученик не</a:t>
                      </a:r>
                    </a:p>
                    <a:p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представил</a:t>
                      </a:r>
                    </a:p>
                    <a:p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никакого </a:t>
                      </a:r>
                    </a:p>
                    <a:p>
                      <a:r>
                        <a:rPr lang="ru-RU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анаиза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71481"/>
            <a:ext cx="7772400" cy="142875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Характеристики формирующего оценивания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428736"/>
            <a:ext cx="8286808" cy="4572032"/>
          </a:xfrm>
        </p:spPr>
        <p:txBody>
          <a:bodyPr>
            <a:noAutofit/>
          </a:bodyPr>
          <a:lstStyle/>
          <a:p>
            <a:pPr lvl="0" algn="l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 проведенного оценивания будут сразу же доступны для учителя и ученика; 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buFont typeface="Arial" pitchFamily="34" charset="0"/>
              <a:buChar char="•"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и ученик будут иметь возможность по результатам оценивания  планировать определенные действия, направленные на повышение качества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знаний;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Непрерывность;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buFont typeface="Arial" pitchFamily="34" charset="0"/>
              <a:buChar char="•"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Оцениваются достижения учащихся в их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развитии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l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Разнообразие методов и приемов оценивания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71481"/>
            <a:ext cx="7772400" cy="142875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Характеристики формирующего оценивания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428736"/>
            <a:ext cx="8286808" cy="4572032"/>
          </a:xfrm>
        </p:spPr>
        <p:txBody>
          <a:bodyPr>
            <a:noAutofit/>
          </a:bodyPr>
          <a:lstStyle/>
          <a:p>
            <a:pPr lvl="0" algn="l">
              <a:buFont typeface="Arial" pitchFamily="34" charset="0"/>
              <a:buChar char="•"/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Проводится совместно учителем и учеником;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buFont typeface="Arial" pitchFamily="34" charset="0"/>
              <a:buChar char="•"/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Используется самооценка;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buFont typeface="Arial" pitchFamily="34" charset="0"/>
              <a:buChar char="•"/>
            </a:pPr>
            <a:r>
              <a:rPr lang="ru-RU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Взаимооценка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buFont typeface="Arial" pitchFamily="34" charset="0"/>
              <a:buChar char="•"/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Наличие обратной связи и рефлексии.</a:t>
            </a:r>
            <a:endParaRPr lang="ru-RU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71481"/>
            <a:ext cx="7772400" cy="142875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/>
              <a:t>Для учителя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857232"/>
            <a:ext cx="8286808" cy="5143536"/>
          </a:xfrm>
        </p:spPr>
        <p:txBody>
          <a:bodyPr>
            <a:no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Кто из учащихся не усвоил определенный материал?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Каковы слабые и сильные стороны учащихся?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Правильные ли методики преподавания были использованы?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Какие виды обратной связи необходимо применять?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Каким образом можно сгруппировать учащихся для реализации определенных учебных задач?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Какие  дифференцированные задания </a:t>
            </a:r>
            <a:r>
              <a:rPr lang="ru-RU" sz="2800" dirty="0" smtClean="0">
                <a:solidFill>
                  <a:schemeClr val="tx1"/>
                </a:solidFill>
              </a:rPr>
              <a:t>необходимо подготовить?</a:t>
            </a:r>
            <a:endParaRPr lang="ru-RU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71481"/>
            <a:ext cx="7772400" cy="142875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/>
              <a:t>Для ученика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857232"/>
            <a:ext cx="8286808" cy="5143536"/>
          </a:xfrm>
        </p:spPr>
        <p:txBody>
          <a:bodyPr>
            <a:no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ru-RU" sz="4000" dirty="0" smtClean="0">
                <a:solidFill>
                  <a:schemeClr val="tx1"/>
                </a:solidFill>
              </a:rPr>
              <a:t>Вовлечение «внутрь» процесса;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4000" dirty="0" smtClean="0">
                <a:solidFill>
                  <a:schemeClr val="tx1"/>
                </a:solidFill>
              </a:rPr>
              <a:t>Повышение мотивации;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4000" dirty="0" smtClean="0">
                <a:solidFill>
                  <a:schemeClr val="tx1"/>
                </a:solidFill>
              </a:rPr>
              <a:t>Представление целей обучения;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4000" dirty="0" smtClean="0">
                <a:solidFill>
                  <a:schemeClr val="tx1"/>
                </a:solidFill>
              </a:rPr>
              <a:t>Представление о путях достижения целей;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4000" dirty="0" smtClean="0">
                <a:solidFill>
                  <a:schemeClr val="tx1"/>
                </a:solidFill>
              </a:rPr>
              <a:t>Знание критериев оценивания.</a:t>
            </a:r>
          </a:p>
          <a:p>
            <a:pPr lvl="0" algn="just">
              <a:buFont typeface="Arial" pitchFamily="34" charset="0"/>
              <a:buChar char="•"/>
            </a:pPr>
            <a:endParaRPr lang="ru-RU" sz="2800" dirty="0" smtClean="0">
              <a:solidFill>
                <a:schemeClr val="tx1"/>
              </a:solidFill>
            </a:endParaRPr>
          </a:p>
          <a:p>
            <a:pPr lvl="0" algn="just">
              <a:buFont typeface="Arial" pitchFamily="34" charset="0"/>
              <a:buChar char="•"/>
            </a:pPr>
            <a:endParaRPr lang="ru-RU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669900"/>
                </a:solidFill>
              </a:rPr>
              <a:t>Практическое задание </a:t>
            </a:r>
            <a:r>
              <a:rPr lang="ru-RU" sz="4800" b="1" i="1" dirty="0" smtClean="0">
                <a:solidFill>
                  <a:srgbClr val="669900"/>
                </a:solidFill>
              </a:rPr>
              <a:t>4</a:t>
            </a:r>
            <a:endParaRPr lang="ru-RU" sz="4800" b="1" i="1" dirty="0">
              <a:solidFill>
                <a:srgbClr val="6699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endParaRPr lang="ru-RU" b="1" i="1" dirty="0" smtClean="0">
              <a:latin typeface="Arial" charset="0"/>
            </a:endParaRPr>
          </a:p>
        </p:txBody>
      </p:sp>
      <p:pic>
        <p:nvPicPr>
          <p:cNvPr id="7" name="Содержимое 6" descr="67284108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071670" y="1428736"/>
            <a:ext cx="5472122" cy="4949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669900"/>
                </a:solidFill>
              </a:rPr>
              <a:t>Практическое задание </a:t>
            </a:r>
            <a:r>
              <a:rPr lang="ru-RU" sz="4800" b="1" i="1" dirty="0" smtClean="0">
                <a:solidFill>
                  <a:srgbClr val="669900"/>
                </a:solidFill>
              </a:rPr>
              <a:t>5</a:t>
            </a:r>
            <a:endParaRPr lang="ru-RU" sz="4800" b="1" i="1" dirty="0">
              <a:solidFill>
                <a:srgbClr val="6699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endParaRPr lang="ru-RU" b="1" i="1" dirty="0" smtClean="0">
              <a:latin typeface="Arial" charset="0"/>
            </a:endParaRPr>
          </a:p>
        </p:txBody>
      </p:sp>
      <p:pic>
        <p:nvPicPr>
          <p:cNvPr id="7" name="Содержимое 6" descr="67284108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071670" y="1428736"/>
            <a:ext cx="5472122" cy="4949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669900"/>
                </a:solidFill>
              </a:rPr>
              <a:t>Рефлексия </a:t>
            </a:r>
            <a:endParaRPr lang="ru-RU" sz="4800" b="1" i="1" dirty="0">
              <a:solidFill>
                <a:srgbClr val="6699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endParaRPr lang="ru-RU" b="1" i="1" dirty="0" smtClean="0">
              <a:latin typeface="Arial" charset="0"/>
            </a:endParaRPr>
          </a:p>
        </p:txBody>
      </p:sp>
      <p:pic>
        <p:nvPicPr>
          <p:cNvPr id="7" name="Содержимое 6" descr="67284108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071670" y="1428736"/>
            <a:ext cx="5472122" cy="4949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7" y="-53792"/>
            <a:ext cx="5940425" cy="6965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6600" b="1" dirty="0" smtClean="0"/>
              <a:t/>
            </a:r>
            <a:br>
              <a:rPr lang="ru-RU" sz="6600" b="1" dirty="0" smtClean="0"/>
            </a:br>
            <a:r>
              <a:rPr lang="ru-RU" sz="6600" b="1" dirty="0"/>
              <a:t/>
            </a:r>
            <a:br>
              <a:rPr lang="ru-RU" sz="6600" b="1" dirty="0"/>
            </a:br>
            <a:r>
              <a:rPr lang="ru-RU" sz="6600" b="1" dirty="0" smtClean="0"/>
              <a:t/>
            </a:r>
            <a:br>
              <a:rPr lang="ru-RU" sz="6600" b="1" dirty="0" smtClean="0"/>
            </a:br>
            <a:r>
              <a:rPr lang="ru-RU" sz="6600" b="1" dirty="0"/>
              <a:t/>
            </a:r>
            <a:br>
              <a:rPr lang="ru-RU" sz="6600" b="1" dirty="0"/>
            </a:br>
            <a:r>
              <a:rPr lang="ru-RU" sz="6600" b="1" dirty="0" smtClean="0"/>
              <a:t/>
            </a:r>
            <a:br>
              <a:rPr lang="ru-RU" sz="6600" b="1" dirty="0" smtClean="0"/>
            </a:br>
            <a:r>
              <a:rPr lang="ru-RU" sz="6600" b="1" dirty="0" smtClean="0">
                <a:solidFill>
                  <a:srgbClr val="FF0000"/>
                </a:solidFill>
              </a:rPr>
              <a:t>СПАСИБО</a:t>
            </a:r>
            <a:br>
              <a:rPr lang="ru-RU" sz="6600" b="1" dirty="0" smtClean="0">
                <a:solidFill>
                  <a:srgbClr val="FF0000"/>
                </a:solidFill>
              </a:rPr>
            </a:br>
            <a:r>
              <a:rPr lang="ru-RU" sz="6600" b="1" dirty="0" smtClean="0">
                <a:solidFill>
                  <a:srgbClr val="FF0000"/>
                </a:solidFill>
              </a:rPr>
              <a:t> ЗА ВНИМАНИЕ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0"/>
            <a:ext cx="5827733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1" y="273050"/>
            <a:ext cx="757214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7" name="Содержимое 6" descr="143366_origin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2269" y="1571612"/>
            <a:ext cx="4818301" cy="321471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57158" y="571480"/>
            <a:ext cx="3786214" cy="6000792"/>
          </a:xfrm>
        </p:spPr>
        <p:txBody>
          <a:bodyPr>
            <a:noAutofit/>
          </a:bodyPr>
          <a:lstStyle/>
          <a:p>
            <a:r>
              <a:rPr lang="ru-RU" sz="3200" b="1" i="1" dirty="0" smtClean="0"/>
              <a:t>Когда соус пробует шеф-повар – это формирующее оценивание, </a:t>
            </a:r>
            <a:endParaRPr lang="ru-RU" sz="3200" b="1" dirty="0" smtClean="0"/>
          </a:p>
          <a:p>
            <a:endParaRPr lang="ru-RU" sz="3200" b="1" i="1" dirty="0" smtClean="0"/>
          </a:p>
          <a:p>
            <a:endParaRPr lang="ru-RU" sz="3200" b="1" i="1" dirty="0"/>
          </a:p>
          <a:p>
            <a:r>
              <a:rPr lang="ru-RU" sz="3200" b="1" i="1" dirty="0" smtClean="0"/>
              <a:t>когда его пробует покупатель – это </a:t>
            </a:r>
            <a:r>
              <a:rPr lang="ru-RU" sz="3200" b="1" i="1" dirty="0" err="1" smtClean="0"/>
              <a:t>суммативное</a:t>
            </a:r>
            <a:r>
              <a:rPr lang="ru-RU" sz="3200" b="1" i="1" dirty="0" smtClean="0"/>
              <a:t> оценивание</a:t>
            </a:r>
            <a:endParaRPr lang="ru-RU" sz="3200" b="1" dirty="0" smtClean="0"/>
          </a:p>
          <a:p>
            <a:endParaRPr lang="ru-RU" sz="32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Формирующее оценивание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1857364"/>
            <a:ext cx="72152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формативное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Font typeface="Arial" pitchFamily="34" charset="0"/>
              <a:buChar char="•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внутреннее </a:t>
            </a:r>
          </a:p>
          <a:p>
            <a:pPr>
              <a:buFont typeface="Arial" pitchFamily="34" charset="0"/>
              <a:buChar char="•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промежуточное</a:t>
            </a:r>
          </a:p>
          <a:p>
            <a:pPr>
              <a:buFont typeface="Arial" pitchFamily="34" charset="0"/>
              <a:buChar char="•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текущее</a:t>
            </a:r>
          </a:p>
          <a:p>
            <a:pPr>
              <a:buFont typeface="Arial" pitchFamily="34" charset="0"/>
              <a:buChar char="•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оценивание для   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обучения,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Формирующее оценивание</a:t>
            </a:r>
            <a:endParaRPr lang="ru-RU" sz="4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071546"/>
            <a:ext cx="807249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Оценивание в процессе обучения, когда анализируются знания, умения, ценностные установки и оценки, а также поведение учащегося, устанавливается обратная связь об успехах и недостатках учащегося; когда учащегося ориентируют и вдохновляют на дальнейшую учебу, а также планирование целей и путей их достижения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71480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b="1" dirty="0" err="1" smtClean="0"/>
              <a:t>Суммативное</a:t>
            </a:r>
            <a:r>
              <a:rPr lang="ru-RU" sz="5400" b="1" dirty="0" smtClean="0"/>
              <a:t>  оценивание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286124"/>
            <a:ext cx="6400800" cy="17526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5400" b="1" dirty="0" smtClean="0">
                <a:solidFill>
                  <a:schemeClr val="tx1"/>
                </a:solidFill>
              </a:rPr>
              <a:t>Итоговое</a:t>
            </a:r>
          </a:p>
          <a:p>
            <a:pPr>
              <a:buFont typeface="Arial" pitchFamily="34" charset="0"/>
              <a:buChar char="•"/>
            </a:pPr>
            <a:r>
              <a:rPr lang="ru-RU" sz="5400" b="1" dirty="0" smtClean="0">
                <a:solidFill>
                  <a:schemeClr val="tx1"/>
                </a:solidFill>
              </a:rPr>
              <a:t>Внешнее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71481"/>
            <a:ext cx="7772400" cy="714380"/>
          </a:xfrm>
        </p:spPr>
        <p:txBody>
          <a:bodyPr>
            <a:noAutofit/>
          </a:bodyPr>
          <a:lstStyle/>
          <a:p>
            <a:r>
              <a:rPr lang="ru-RU" b="1" dirty="0" err="1" smtClean="0"/>
              <a:t>Суммативное</a:t>
            </a:r>
            <a:r>
              <a:rPr lang="ru-RU" b="1" dirty="0" smtClean="0"/>
              <a:t>  оценивание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428736"/>
            <a:ext cx="8286808" cy="4572032"/>
          </a:xfrm>
        </p:spPr>
        <p:txBody>
          <a:bodyPr>
            <a:noAutofit/>
          </a:bodyPr>
          <a:lstStyle/>
          <a:p>
            <a:pPr algn="just"/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Оценивание, проводимое с </a:t>
            </a: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целью определения соответствия знаний учащихся нормам и требованиям стандартов обучения. Констатирует факт </a:t>
            </a:r>
            <a:r>
              <a:rPr lang="ru-RU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обученности</a:t>
            </a: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учащихся.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ZfvNu7Lw-vo.jpg"/>
          <p:cNvPicPr>
            <a:picLocks noGrp="1" noChangeAspect="1"/>
          </p:cNvPicPr>
          <p:nvPr>
            <p:ph idx="1"/>
          </p:nvPr>
        </p:nvPicPr>
        <p:blipFill>
          <a:blip r:embed="rId2"/>
          <a:srcRect r="7331"/>
          <a:stretch>
            <a:fillRect/>
          </a:stretch>
        </p:blipFill>
        <p:spPr>
          <a:xfrm>
            <a:off x="-428660" y="0"/>
            <a:ext cx="9572660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</TotalTime>
  <Words>497</Words>
  <Application>Microsoft Office PowerPoint</Application>
  <PresentationFormat>Экран (4:3)</PresentationFormat>
  <Paragraphs>149</Paragraphs>
  <Slides>20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Формирующее и суммативное оценивание</vt:lpstr>
      <vt:lpstr>Слайд 2</vt:lpstr>
      <vt:lpstr>Слайд 3</vt:lpstr>
      <vt:lpstr>Слайд 4</vt:lpstr>
      <vt:lpstr>Формирующее оценивание</vt:lpstr>
      <vt:lpstr>Формирующее оценивание</vt:lpstr>
      <vt:lpstr>Суммативное  оценивание</vt:lpstr>
      <vt:lpstr>Суммативное  оценивание</vt:lpstr>
      <vt:lpstr>Слайд 9</vt:lpstr>
      <vt:lpstr>Характеристики формирующего оценивания</vt:lpstr>
      <vt:lpstr>Критерии оценивания</vt:lpstr>
      <vt:lpstr>Критерии оценивания</vt:lpstr>
      <vt:lpstr>Характеристики формирующего оценивания</vt:lpstr>
      <vt:lpstr>Характеристики формирующего оценивания</vt:lpstr>
      <vt:lpstr>Для учителя</vt:lpstr>
      <vt:lpstr>Для ученика</vt:lpstr>
      <vt:lpstr>Практическое задание 4</vt:lpstr>
      <vt:lpstr>Практическое задание 5</vt:lpstr>
      <vt:lpstr>Рефлексия </vt:lpstr>
      <vt:lpstr>     СПАСИБО 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Формирующее и суммативное оценивание</dc:title>
  <dc:creator>Мамуля</dc:creator>
  <cp:lastModifiedBy>ЗМР</cp:lastModifiedBy>
  <cp:revision>34</cp:revision>
  <dcterms:created xsi:type="dcterms:W3CDTF">2013-10-15T17:47:52Z</dcterms:created>
  <dcterms:modified xsi:type="dcterms:W3CDTF">2017-04-04T06:46:41Z</dcterms:modified>
</cp:coreProperties>
</file>