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9" r:id="rId3"/>
    <p:sldId id="291" r:id="rId4"/>
    <p:sldId id="290" r:id="rId5"/>
    <p:sldId id="287" r:id="rId6"/>
    <p:sldId id="292" r:id="rId7"/>
    <p:sldId id="281" r:id="rId8"/>
    <p:sldId id="283" r:id="rId9"/>
    <p:sldId id="282" r:id="rId10"/>
    <p:sldId id="284" r:id="rId11"/>
    <p:sldId id="28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CD714-5C2A-4593-9299-49C8E29ABE7B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CC5B8-353A-47D9-A63E-3F6CF04708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01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D039B4-C6C9-4014-983E-700A81EF04D8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D528A-13F1-4C46-80B6-D667B8A30B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F9F7F-5352-40D1-BD8E-9BA614EAEF03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B9D75-5F4A-4397-B546-220AD97F79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A8855-9A38-465B-8435-939E589A421F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72D64-D744-4C39-9201-9AD5484F53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7B773A-858B-4ACA-997D-B254E9562280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1C146-BA75-4B7B-86BB-71441EB82E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9DAFD-1D76-42C4-857E-A7DE42CCB818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0668C-9557-4892-BC2C-42735A645F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9D4239-3145-4FE3-9BF4-6D02C9016048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385EA-A441-4493-BEC5-677137EACE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A360F8-2D34-45AE-9C30-B2BC02A8A8F0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B466D-0730-4723-A816-856EBD3CB1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A5BF8-CEFF-4498-9E5B-0659B1BEA140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411B1-DBE8-4504-9E58-03DE57CD9B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952A29-64BE-47EC-A752-C8237B6688A4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7791E-071A-435A-9D78-115F50E04F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AE6D3-526A-4EA5-9047-E4221578B1B7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9D2F-F98D-4F0F-8F02-8D6D8CF8A8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9C37D-6148-4073-A707-89C011CF4259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F4AC6-615E-4D93-8FB4-7688C78EC8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85938" y="3887788"/>
            <a:ext cx="7358062" cy="1470025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/>
              <a:t>Технология формирующего оценивания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642941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Обратная связь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429684" cy="5214950"/>
          </a:xfrm>
        </p:spPr>
        <p:txBody>
          <a:bodyPr>
            <a:noAutofit/>
          </a:bodyPr>
          <a:lstStyle/>
          <a:p>
            <a:pPr algn="l"/>
            <a:r>
              <a:rPr lang="ru-RU" sz="4800" b="1" dirty="0" smtClean="0">
                <a:solidFill>
                  <a:schemeClr val="tx1"/>
                </a:solidFill>
              </a:rPr>
              <a:t>1. От учителя к ученику.</a:t>
            </a:r>
          </a:p>
          <a:p>
            <a:pPr algn="l"/>
            <a:r>
              <a:rPr lang="ru-RU" sz="4800" b="1" dirty="0" smtClean="0">
                <a:solidFill>
                  <a:schemeClr val="tx1"/>
                </a:solidFill>
              </a:rPr>
              <a:t>2. От ученика к ученику.</a:t>
            </a:r>
          </a:p>
          <a:p>
            <a:pPr algn="l"/>
            <a:r>
              <a:rPr lang="ru-RU" sz="4800" b="1" dirty="0" smtClean="0">
                <a:solidFill>
                  <a:schemeClr val="tx1"/>
                </a:solidFill>
              </a:rPr>
              <a:t>3. От ученика к учителю.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642941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Типичные ошибки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858280" cy="6000768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Неправильная постановка целей и задач урока.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</a:rPr>
              <a:t> Трудные критерии оценивания.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</a:rPr>
              <a:t> Временные затраты.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</a:rPr>
              <a:t> Подмена взаимооценки взаимопроверкой.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</a:rPr>
              <a:t>Результаты самооценки.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</a:rPr>
              <a:t>Оценивается результат, а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не процесс.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tx1"/>
                </a:solidFill>
              </a:rPr>
              <a:t>Формальная рефлексия и обратная связь.</a:t>
            </a:r>
          </a:p>
          <a:p>
            <a:pPr algn="l">
              <a:buFont typeface="Arial" pitchFamily="34" charset="0"/>
              <a:buChar char="•"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0" y="6643710"/>
            <a:ext cx="9144000" cy="2600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6F6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Двойная рефлексия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643966" y="6643710"/>
            <a:ext cx="223200" cy="223200"/>
          </a:xfrm>
          <a:prstGeom prst="rect">
            <a:avLst/>
          </a:prstGeom>
          <a:solidFill>
            <a:srgbClr val="469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50" dirty="0" smtClean="0"/>
              <a:t>1</a:t>
            </a:r>
            <a:endParaRPr lang="ru-RU" sz="1650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 flipH="1">
            <a:off x="411480" y="273050"/>
            <a:ext cx="45719" cy="15555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2071671" y="1000108"/>
          <a:ext cx="6858045" cy="5643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5"/>
                <a:gridCol w="2286015"/>
                <a:gridCol w="2286015"/>
              </a:tblGrid>
              <a:tr h="5457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Начало занятия</a:t>
                      </a:r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Конец занятия</a:t>
                      </a:r>
                      <a:endParaRPr lang="ru-RU" dirty="0"/>
                    </a:p>
                  </a:txBody>
                  <a:tcPr marL="56797" marR="56797"/>
                </a:tc>
              </a:tr>
              <a:tr h="1400216">
                <a:tc>
                  <a:txBody>
                    <a:bodyPr/>
                    <a:lstStyle/>
                    <a:p>
                      <a:r>
                        <a:rPr lang="ru-RU" dirty="0" smtClean="0"/>
                        <a:t>Я знаю почему необходимо изменить подходы к оцениванию</a:t>
                      </a:r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797" marR="56797"/>
                </a:tc>
              </a:tr>
              <a:tr h="1077089">
                <a:tc>
                  <a:txBody>
                    <a:bodyPr/>
                    <a:lstStyle/>
                    <a:p>
                      <a:r>
                        <a:rPr lang="ru-RU" dirty="0" smtClean="0"/>
                        <a:t>Я знаю, что такое формирующее оценивание </a:t>
                      </a:r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6797" marR="56797"/>
                </a:tc>
              </a:tr>
              <a:tr h="1400216">
                <a:tc>
                  <a:txBody>
                    <a:bodyPr/>
                    <a:lstStyle/>
                    <a:p>
                      <a:r>
                        <a:rPr lang="ru-RU" dirty="0" smtClean="0"/>
                        <a:t>Я знаю технологию проведения формирующего оценивания</a:t>
                      </a:r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6797" marR="56797"/>
                </a:tc>
              </a:tr>
              <a:tr h="1220336">
                <a:tc>
                  <a:txBody>
                    <a:bodyPr/>
                    <a:lstStyle/>
                    <a:p>
                      <a:r>
                        <a:rPr lang="ru-RU" dirty="0" smtClean="0"/>
                        <a:t>Я знаю приемы формирующего оценивания и умею их применять</a:t>
                      </a:r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797" marR="56797"/>
                </a:tc>
              </a:tr>
            </a:tbl>
          </a:graphicData>
        </a:graphic>
      </p:graphicFrame>
      <p:sp>
        <p:nvSpPr>
          <p:cNvPr id="14" name="Текст 13"/>
          <p:cNvSpPr>
            <a:spLocks noGrp="1"/>
          </p:cNvSpPr>
          <p:nvPr>
            <p:ph type="body" sz="half" idx="2"/>
          </p:nvPr>
        </p:nvSpPr>
        <p:spPr>
          <a:xfrm>
            <a:off x="0" y="1500174"/>
            <a:ext cx="1928795" cy="440531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0 -  нет</a:t>
            </a:r>
            <a:br>
              <a:rPr lang="ru-RU" sz="2400" b="1" dirty="0" smtClean="0"/>
            </a:br>
            <a:r>
              <a:rPr lang="ru-RU" sz="2400" b="1" dirty="0" smtClean="0"/>
              <a:t>1  - частично</a:t>
            </a:r>
            <a:br>
              <a:rPr lang="ru-RU" sz="2400" b="1" dirty="0" smtClean="0"/>
            </a:br>
            <a:r>
              <a:rPr lang="ru-RU" sz="2400" b="1" dirty="0" smtClean="0"/>
              <a:t>2 - да</a:t>
            </a:r>
            <a:endParaRPr lang="ru-RU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669900"/>
                </a:solidFill>
              </a:rPr>
              <a:t>Видео</a:t>
            </a:r>
            <a:endParaRPr lang="ru-RU" sz="4800" b="1" i="1" dirty="0">
              <a:solidFill>
                <a:srgbClr val="6699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b="1" i="1" dirty="0" smtClean="0">
              <a:latin typeface="Arial" charset="0"/>
            </a:endParaRPr>
          </a:p>
        </p:txBody>
      </p:sp>
      <p:pic>
        <p:nvPicPr>
          <p:cNvPr id="7" name="Содержимое 6" descr="67284108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71670" y="1428736"/>
            <a:ext cx="5472122" cy="4949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Rozhdestvenskiy-porosenok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071934" y="642918"/>
            <a:ext cx="4850768" cy="464347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571500"/>
            <a:ext cx="4000496" cy="60007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dirty="0" smtClean="0"/>
              <a:t>   Взвешивание не делает свинью жирнее</a:t>
            </a:r>
          </a:p>
          <a:p>
            <a:endParaRPr lang="ru-RU" sz="4000" b="1" dirty="0" smtClean="0"/>
          </a:p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endParaRPr lang="ru-RU" sz="4000" b="1" dirty="0" smtClean="0"/>
          </a:p>
          <a:p>
            <a:pPr>
              <a:buNone/>
            </a:pPr>
            <a:r>
              <a:rPr lang="ru-RU" sz="4000" b="1" dirty="0" smtClean="0"/>
              <a:t>(Американская поговорка)</a:t>
            </a:r>
            <a:endParaRPr lang="ru-RU" sz="4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cs540105.vk.me/c620518/v620518524/1bf17/YZWtS9TeyJ0.jpg"/>
          <p:cNvPicPr>
            <a:picLocks noChangeAspect="1" noChangeArrowheads="1"/>
          </p:cNvPicPr>
          <p:nvPr/>
        </p:nvPicPr>
        <p:blipFill>
          <a:blip r:embed="rId2"/>
          <a:srcRect r="2384"/>
          <a:stretch>
            <a:fillRect/>
          </a:stretch>
        </p:blipFill>
        <p:spPr bwMode="auto">
          <a:xfrm>
            <a:off x="-571536" y="-500090"/>
            <a:ext cx="10358478" cy="7624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669900"/>
                </a:solidFill>
              </a:rPr>
              <a:t>Практическое задание 1</a:t>
            </a:r>
            <a:endParaRPr lang="ru-RU" sz="4800" b="1" i="1" dirty="0">
              <a:solidFill>
                <a:srgbClr val="6699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b="1" i="1" dirty="0" smtClean="0">
              <a:latin typeface="Arial" charset="0"/>
            </a:endParaRPr>
          </a:p>
        </p:txBody>
      </p:sp>
      <p:pic>
        <p:nvPicPr>
          <p:cNvPr id="7" name="Содержимое 6" descr="67284108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71670" y="1428736"/>
            <a:ext cx="5472122" cy="4949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107157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Технология формирующего оценивания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286808" cy="4572032"/>
          </a:xfrm>
        </p:spPr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Спланировать образовательные результаты учащихся по темам.</a:t>
            </a:r>
            <a:endParaRPr lang="ru-RU" dirty="0" smtClean="0">
              <a:solidFill>
                <a:schemeClr val="tx1"/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Спланировать цели урока как образовательные результаты деятельности учащихся.</a:t>
            </a:r>
            <a:endParaRPr lang="ru-RU" dirty="0" smtClean="0">
              <a:solidFill>
                <a:schemeClr val="tx1"/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Сформировать задачи урока как шаги деятельности учащихся.</a:t>
            </a:r>
            <a:endParaRPr lang="ru-RU" dirty="0" smtClean="0">
              <a:solidFill>
                <a:schemeClr val="tx1"/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Сформулировать конкретные критерии оценивания деятельности учащихся на уроке.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64294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Цель урока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785794"/>
            <a:ext cx="8429684" cy="6072206"/>
          </a:xfrm>
        </p:spPr>
        <p:txBody>
          <a:bodyPr>
            <a:no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</a:rPr>
              <a:t>Ученик </a:t>
            </a:r>
            <a:r>
              <a:rPr lang="ru-RU" sz="2400" b="1" dirty="0">
                <a:solidFill>
                  <a:schemeClr val="tx1"/>
                </a:solidFill>
              </a:rPr>
              <a:t>должен научиться показывать на карте территории европейских государств раннего средневековья;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b="1" dirty="0">
                <a:solidFill>
                  <a:schemeClr val="tx1"/>
                </a:solidFill>
              </a:rPr>
              <a:t>Создать условия для того, чтобы ученик научился объяснять причины, итоги и последствия  распространения христианства в Европе».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b="1" dirty="0">
                <a:solidFill>
                  <a:schemeClr val="tx1"/>
                </a:solidFill>
              </a:rPr>
              <a:t>Рассказать об использовании  простых времен.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b="1" dirty="0">
                <a:solidFill>
                  <a:schemeClr val="tx1"/>
                </a:solidFill>
              </a:rPr>
              <a:t>Создать условия для формирования и развития ценностного отношения обучающихся по самоопределению через организацию учебного сотрудничества при осуществлении сравнения, для подведение под понятие «начальная форма» и правильного определения формы слов – названий предметов и изменения их по числам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107157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Технология формирующего оценивания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428736"/>
            <a:ext cx="8429684" cy="5429264"/>
          </a:xfrm>
        </p:spPr>
        <p:txBody>
          <a:bodyPr>
            <a:noAutofit/>
          </a:bodyPr>
          <a:lstStyle/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5.Оценить  деятельность учащихся по критериям.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6.Осуществить  обратную связь учитель-ученик, ученик-ученик, ученик-учитель.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7.Сравнить результаты учащихся с предыдущим уровнем их достижений.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8.Определить место учащегося на пути достижения поставленной цели.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9.Откорректировать образовательный маршрут учащихся.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282</Words>
  <Application>Microsoft Office PowerPoint</Application>
  <PresentationFormat>Экран (4:3)</PresentationFormat>
  <Paragraphs>51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Технология формирующего оценивания</vt:lpstr>
      <vt:lpstr>Презентация PowerPoint</vt:lpstr>
      <vt:lpstr>Видео</vt:lpstr>
      <vt:lpstr>Презентация PowerPoint</vt:lpstr>
      <vt:lpstr>Презентация PowerPoint</vt:lpstr>
      <vt:lpstr>Практическое задание 1</vt:lpstr>
      <vt:lpstr>Технология формирующего оценивания</vt:lpstr>
      <vt:lpstr>Цель урока</vt:lpstr>
      <vt:lpstr>Технология формирующего оценивания</vt:lpstr>
      <vt:lpstr>Обратная связь</vt:lpstr>
      <vt:lpstr>Типичные ошибки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Формирующее и суммативное оценивание</dc:title>
  <dc:creator>Мамуля</dc:creator>
  <cp:lastModifiedBy>OEM</cp:lastModifiedBy>
  <cp:revision>47</cp:revision>
  <dcterms:created xsi:type="dcterms:W3CDTF">2013-10-15T17:47:52Z</dcterms:created>
  <dcterms:modified xsi:type="dcterms:W3CDTF">2018-03-26T09:12:08Z</dcterms:modified>
</cp:coreProperties>
</file>