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68" r:id="rId3"/>
    <p:sldId id="294" r:id="rId4"/>
    <p:sldId id="286" r:id="rId5"/>
    <p:sldId id="295" r:id="rId6"/>
    <p:sldId id="296" r:id="rId7"/>
    <p:sldId id="287" r:id="rId8"/>
    <p:sldId id="298" r:id="rId9"/>
    <p:sldId id="297" r:id="rId10"/>
    <p:sldId id="293" r:id="rId11"/>
    <p:sldId id="300" r:id="rId12"/>
    <p:sldId id="290" r:id="rId13"/>
    <p:sldId id="299" r:id="rId14"/>
    <p:sldId id="292" r:id="rId15"/>
    <p:sldId id="301" r:id="rId16"/>
    <p:sldId id="302" r:id="rId17"/>
    <p:sldId id="288" r:id="rId18"/>
    <p:sldId id="303" r:id="rId19"/>
    <p:sldId id="289" r:id="rId20"/>
    <p:sldId id="304" r:id="rId21"/>
    <p:sldId id="291" r:id="rId22"/>
    <p:sldId id="305" r:id="rId23"/>
    <p:sldId id="25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CD714-5C2A-4593-9299-49C8E29ABE7B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CC5B8-353A-47D9-A63E-3F6CF04708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CC5B8-353A-47D9-A63E-3F6CF04708B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D039B4-C6C9-4014-983E-700A81EF04D8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D528A-13F1-4C46-80B6-D667B8A30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F9F7F-5352-40D1-BD8E-9BA614EAEF03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B9D75-5F4A-4397-B546-220AD97F79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BA8855-9A38-465B-8435-939E589A421F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72D64-D744-4C39-9201-9AD5484F53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773A-858B-4ACA-997D-B254E9562280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1C146-BA75-4B7B-86BB-71441EB82E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9DAFD-1D76-42C4-857E-A7DE42CCB818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0668C-9557-4892-BC2C-42735A645F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9D4239-3145-4FE3-9BF4-6D02C9016048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85EA-A441-4493-BEC5-677137EACE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A360F8-2D34-45AE-9C30-B2BC02A8A8F0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B466D-0730-4723-A816-856EBD3CB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A5BF8-CEFF-4498-9E5B-0659B1BEA140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411B1-DBE8-4504-9E58-03DE57CD9B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952A29-64BE-47EC-A752-C8237B6688A4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7791E-071A-435A-9D78-115F50E04F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AE6D3-526A-4EA5-9047-E4221578B1B7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A9D2F-F98D-4F0F-8F02-8D6D8CF8A8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9C37D-6148-4073-A707-89C011CF4259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F4AC6-615E-4D93-8FB4-7688C78EC8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 smtClean="0"/>
              <a:pPr>
                <a:defRPr/>
              </a:pPr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1530D3-511C-4B54-ADD1-26E4A84C04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85938" y="3887788"/>
            <a:ext cx="7358062" cy="1470025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/>
              <a:t>Методы и приемы формирующего оценивания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Правильные вопросы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endParaRPr lang="ru-RU" sz="44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397000"/>
          <a:ext cx="7858180" cy="4773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  <a:gridCol w="3929090"/>
              </a:tblGrid>
              <a:tr h="100198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Неправильный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Правильный</a:t>
                      </a:r>
                      <a:endParaRPr lang="ru-RU" sz="3200" dirty="0"/>
                    </a:p>
                  </a:txBody>
                  <a:tcPr/>
                </a:tc>
              </a:tr>
              <a:tr h="1729454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Летучие мыши это млекопитающие?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Почему летучие мыши млекопитающие, а пингвины нет?</a:t>
                      </a:r>
                      <a:endParaRPr lang="ru-RU" sz="3200" dirty="0"/>
                    </a:p>
                  </a:txBody>
                  <a:tcPr/>
                </a:tc>
              </a:tr>
              <a:tr h="1729454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Является ли углерод металлом?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Почему углерод не является металлом?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dirty="0" smtClean="0"/>
              <a:t>Матрицы.</a:t>
            </a:r>
            <a:br>
              <a:rPr lang="ru-RU" sz="9600" b="1" dirty="0" smtClean="0"/>
            </a:br>
            <a:r>
              <a:rPr lang="ru-RU" sz="9600" b="1" dirty="0" smtClean="0"/>
              <a:t>Алгоритмы. Карты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727071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Рассуждение по алгоритму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572560" cy="5357850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На первом этапе работы учитель совместно с учащимися вырабатывает алгоритм выбора ответа на поставленную задачу, который визуализируется. На втором этапе – учащиеся выполняют задание самостоятельно. На третьем этапе учащиеся, использую  заранее разработанный алгоритм, озвучивают результаты своей работы, объясняя вслух логику своего рассуждения.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Матрица запоминаний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Ученики заполняют клетки диаграммы, которая имеет два измерения или две оси, обозначенные определённым образом учителем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Матрица запоминаний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pPr lvl="0" algn="l"/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9" y="1397000"/>
          <a:ext cx="857256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85752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Барокко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Классицизм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Германия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Ф.Мендельсон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Франция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Италия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/>
                        <a:t>А.Вивальди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dirty="0" smtClean="0"/>
              <a:t>Таблицы оценивания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dirty="0" smtClean="0"/>
              <a:t>Сигналы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Светофор (карточки, умная зарядка)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У каждого ученика имеются карточки трех цветов светофора. Учитель просит учащихся показывать карточками сигналы, обозначающие их понимание </a:t>
            </a:r>
            <a:endParaRPr lang="ru-RU" sz="4400" b="1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dirty="0" smtClean="0"/>
              <a:t>Ученик в роли учителя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Если бы я был учителем (упрощение)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Учащимся предлагается объяснить тему другим ученикам в классе, представив себя на месте учителя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941385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Классификация</a:t>
            </a:r>
            <a:endParaRPr lang="ru-RU" sz="36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928662" y="1285860"/>
            <a:ext cx="7500990" cy="435294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Сочинения. Эссе. Заметки.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Высказывания.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Матрицы. Алгоритмы. Карты.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Таблицы оценивания.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Сигналы.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Ученик в роли учителя.</a:t>
            </a:r>
          </a:p>
          <a:p>
            <a:pPr algn="l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 Перевод информации.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smtClean="0"/>
              <a:t>Перевод информации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Перевод информации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Учащимся предлагается перевести один вид информации в другой (Например, текст в таблицу, таблицу в текст, текст в картинку, график в текст и т.д.)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33" y="0"/>
            <a:ext cx="9148233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ru-RU" sz="6600" b="1" dirty="0"/>
              <a:t/>
            </a:r>
            <a:br>
              <a:rPr lang="ru-RU" sz="6600" b="1" dirty="0"/>
            </a:br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ru-RU" sz="6600" b="1" dirty="0"/>
              <a:t/>
            </a:r>
            <a:br>
              <a:rPr lang="ru-RU" sz="6600" b="1" dirty="0"/>
            </a:br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ru-RU" sz="6600" b="1" dirty="0" smtClean="0">
                <a:solidFill>
                  <a:srgbClr val="FF0000"/>
                </a:solidFill>
              </a:rPr>
              <a:t>СПАСИБО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 ЗА ВНИМАНИЕ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11500" b="1" dirty="0" smtClean="0"/>
              <a:t>Сочинения Эссе</a:t>
            </a:r>
            <a:br>
              <a:rPr lang="ru-RU" sz="11500" b="1" dirty="0" smtClean="0"/>
            </a:br>
            <a:r>
              <a:rPr lang="ru-RU" sz="11500" b="1" dirty="0" smtClean="0"/>
              <a:t>Заметки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Одноминутное эссе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Написание короткого эссе по вопросам.</a:t>
            </a: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Что самое главное ты узнал сегодня?</a:t>
            </a: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Какие вопросы остались для тебя непонятными?</a:t>
            </a:r>
          </a:p>
          <a:p>
            <a:pPr lvl="0" algn="l"/>
            <a:endParaRPr lang="ru-RU" sz="4400" b="1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Цепочка заметок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dirty="0" smtClean="0">
                <a:solidFill>
                  <a:schemeClr val="tx1"/>
                </a:solidFill>
              </a:rPr>
              <a:t>Ученики передают друг другу листок, на котором учитель написал один вопрос, по поводу происходящего на уроке. Получив листок, ученик находит момент, пишет ответ и кладёт его в конверт. </a:t>
            </a:r>
          </a:p>
          <a:p>
            <a:pPr lvl="0" algn="l"/>
            <a:endParaRPr lang="ru-RU" sz="4400" b="1" dirty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2000" b="1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9600" b="1" dirty="0" smtClean="0"/>
              <a:t>Высказывания</a:t>
            </a:r>
            <a:r>
              <a:rPr lang="ru-RU" sz="11500" b="1" dirty="0" smtClean="0"/>
              <a:t/>
            </a:r>
            <a:br>
              <a:rPr lang="ru-RU" sz="11500" b="1" dirty="0" smtClean="0"/>
            </a:br>
            <a:r>
              <a:rPr lang="ru-RU" sz="11500" b="1" dirty="0" smtClean="0"/>
              <a:t/>
            </a:r>
            <a:br>
              <a:rPr lang="ru-RU" sz="11500" b="1" dirty="0" smtClean="0"/>
            </a:br>
            <a:endParaRPr lang="ru-RU" sz="115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772400" cy="869947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Речевые образцы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143932" cy="5072098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Учитель периодически дает учащимся речевые образцы (выражения, подсказки), помогающие строить ответ. Например: основной идеей рассказа  является _________________,  потому </a:t>
            </a:r>
            <a:r>
              <a:rPr lang="ru-RU" sz="3600" dirty="0" err="1" smtClean="0">
                <a:solidFill>
                  <a:schemeClr val="tx1"/>
                </a:solidFill>
              </a:rPr>
              <a:t>что__________</a:t>
            </a:r>
            <a:r>
              <a:rPr lang="ru-RU" sz="3600" dirty="0" smtClean="0">
                <a:solidFill>
                  <a:schemeClr val="tx1"/>
                </a:solidFill>
              </a:rPr>
              <a:t> и т.д.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</a:rPr>
              <a:t>Речевой образец предъявляется в письменной или устной форме. </a:t>
            </a:r>
          </a:p>
          <a:p>
            <a:pPr lvl="0" algn="just">
              <a:buFont typeface="Arial" pitchFamily="34" charset="0"/>
              <a:buChar char="•"/>
            </a:pP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0"/>
            <a:ext cx="9144000" cy="6572250"/>
          </a:xfrm>
        </p:spPr>
        <p:txBody>
          <a:bodyPr>
            <a:noAutofit/>
          </a:bodyPr>
          <a:lstStyle/>
          <a:p>
            <a:pPr algn="just" hangingPunct="0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     Назовите, к какому виду относится каждое из уравнений. Это уравнение относится к _________, потому </a:t>
            </a:r>
            <a:r>
              <a:rPr lang="ru-RU" sz="2200" dirty="0" err="1" smtClean="0">
                <a:solidFill>
                  <a:schemeClr val="tx1"/>
                </a:solidFill>
              </a:rPr>
              <a:t>что______________</a:t>
            </a:r>
            <a:r>
              <a:rPr lang="ru-RU" sz="2200" dirty="0" smtClean="0">
                <a:solidFill>
                  <a:schemeClr val="tx1"/>
                </a:solidFill>
              </a:rPr>
              <a:t> (его свободный член равен нулю, коэффициенты </a:t>
            </a:r>
            <a:r>
              <a:rPr lang="ru-RU" sz="2200" i="1" dirty="0" smtClean="0">
                <a:solidFill>
                  <a:schemeClr val="tx1"/>
                </a:solidFill>
              </a:rPr>
              <a:t>в </a:t>
            </a:r>
            <a:r>
              <a:rPr lang="ru-RU" sz="2200" dirty="0" smtClean="0">
                <a:solidFill>
                  <a:schemeClr val="tx1"/>
                </a:solidFill>
              </a:rPr>
              <a:t>и</a:t>
            </a:r>
            <a:r>
              <a:rPr lang="ru-RU" sz="2200" i="1" dirty="0" smtClean="0">
                <a:solidFill>
                  <a:schemeClr val="tx1"/>
                </a:solidFill>
              </a:rPr>
              <a:t>  с </a:t>
            </a:r>
            <a:r>
              <a:rPr lang="ru-RU" sz="2200" dirty="0" smtClean="0">
                <a:solidFill>
                  <a:schemeClr val="tx1"/>
                </a:solidFill>
              </a:rPr>
              <a:t>равны нулю, старший коэффициент равен единице, модуль второго коэффициента – четное число,  все его коэффициенты отличны от нуля), следовательно,  его нужно  </a:t>
            </a:r>
            <a:r>
              <a:rPr lang="ru-RU" sz="2200" dirty="0" err="1" smtClean="0">
                <a:solidFill>
                  <a:schemeClr val="tx1"/>
                </a:solidFill>
              </a:rPr>
              <a:t>решать_______</a:t>
            </a:r>
            <a:r>
              <a:rPr lang="ru-RU" sz="2200" dirty="0" smtClean="0">
                <a:solidFill>
                  <a:schemeClr val="tx1"/>
                </a:solidFill>
              </a:rPr>
              <a:t>(укажите прием или формулу для решения данного уравнения, рассмотрите различные способы решения и устно решите уравнения) 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	Некоторые уравнения ________________(какие?)  могут быть решены несколькими способами. Наиболее рациональным считаю способ _____________________,  т. к. (он наиболее короткий;  позволяет решить уравнение устно; позволяет избежать ошибок, связанных с определением значений коэффициентов), или некоторые способы для  _________________(каких?)  уравнений равноценны.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    Для меня легче </a:t>
            </a:r>
            <a:r>
              <a:rPr lang="ru-RU" sz="2200" dirty="0" err="1" smtClean="0">
                <a:solidFill>
                  <a:schemeClr val="tx1"/>
                </a:solidFill>
              </a:rPr>
              <a:t>использовать_____________</a:t>
            </a:r>
            <a:r>
              <a:rPr lang="ru-RU" sz="2200" dirty="0" smtClean="0">
                <a:solidFill>
                  <a:schemeClr val="tx1"/>
                </a:solidFill>
              </a:rPr>
              <a:t>(какой?) прием решения для __________(каких?) уравнения, т. к. я лучше усвоил этот способ, но другие способы тоже нужны, например, _____________(привести пример в каком случае).</a:t>
            </a:r>
          </a:p>
          <a:p>
            <a:pPr lvl="0" algn="just">
              <a:buNone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42875"/>
          </a:xfrm>
        </p:spPr>
        <p:txBody>
          <a:bodyPr>
            <a:noAutofit/>
          </a:bodyPr>
          <a:lstStyle/>
          <a:p>
            <a:r>
              <a:rPr lang="ru-RU" sz="4800" b="1" dirty="0" err="1" smtClean="0"/>
              <a:t>Метапознавательное</a:t>
            </a:r>
            <a:r>
              <a:rPr lang="ru-RU" sz="4800" b="1" dirty="0" smtClean="0"/>
              <a:t> интервью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857232"/>
            <a:ext cx="8286808" cy="5143536"/>
          </a:xfrm>
        </p:spPr>
        <p:txBody>
          <a:bodyPr>
            <a:noAutofit/>
          </a:bodyPr>
          <a:lstStyle/>
          <a:p>
            <a:endParaRPr lang="ru-RU" sz="4400" b="1" dirty="0" smtClean="0">
              <a:solidFill>
                <a:schemeClr val="tx1"/>
              </a:solidFill>
            </a:endParaRPr>
          </a:p>
          <a:p>
            <a:r>
              <a:rPr lang="ru-RU" sz="4400" b="1" dirty="0" smtClean="0">
                <a:solidFill>
                  <a:schemeClr val="tx1"/>
                </a:solidFill>
              </a:rPr>
              <a:t>Учащегося просят обдумать сделанное и вслух объяснить, как он выполнял задание и почему именно так. Данный вид оценивания проводится в устной форме</a:t>
            </a:r>
          </a:p>
          <a:p>
            <a:pPr lvl="0" algn="l">
              <a:buFont typeface="Arial" pitchFamily="34" charset="0"/>
              <a:buChar char="•"/>
            </a:pP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454</Words>
  <Application>Microsoft Office PowerPoint</Application>
  <PresentationFormat>Экран (4:3)</PresentationFormat>
  <Paragraphs>85</Paragraphs>
  <Slides>23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Методы и приемы формирующего оценивания</vt:lpstr>
      <vt:lpstr>Классификация</vt:lpstr>
      <vt:lpstr>          Сочинения Эссе Заметки</vt:lpstr>
      <vt:lpstr>Одноминутное эссе</vt:lpstr>
      <vt:lpstr>Цепочка заметок</vt:lpstr>
      <vt:lpstr>              Высказывания  </vt:lpstr>
      <vt:lpstr>Речевые образцы</vt:lpstr>
      <vt:lpstr>Слайд 8</vt:lpstr>
      <vt:lpstr>Метапознавательное интервью</vt:lpstr>
      <vt:lpstr>Правильные вопросы</vt:lpstr>
      <vt:lpstr>              Матрицы. Алгоритмы. Карты  </vt:lpstr>
      <vt:lpstr>Рассуждение по алгоритму</vt:lpstr>
      <vt:lpstr>Матрица запоминаний</vt:lpstr>
      <vt:lpstr>Матрица запоминаний</vt:lpstr>
      <vt:lpstr>              Таблицы оценивания  </vt:lpstr>
      <vt:lpstr>              Сигналы  </vt:lpstr>
      <vt:lpstr>Светофор (карточки, умная зарядка)</vt:lpstr>
      <vt:lpstr>              Ученик в роли учителя  </vt:lpstr>
      <vt:lpstr>Если бы я был учителем (упрощение)</vt:lpstr>
      <vt:lpstr>              Перевод информации  </vt:lpstr>
      <vt:lpstr>Перевод информации</vt:lpstr>
      <vt:lpstr>Слайд 22</vt:lpstr>
      <vt:lpstr>     СПАСИБО 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Формирующее и суммативное оценивание</dc:title>
  <dc:creator>Мамуля</dc:creator>
  <cp:lastModifiedBy>ЗМР</cp:lastModifiedBy>
  <cp:revision>42</cp:revision>
  <dcterms:created xsi:type="dcterms:W3CDTF">2013-10-15T17:47:52Z</dcterms:created>
  <dcterms:modified xsi:type="dcterms:W3CDTF">2017-04-17T07:04:38Z</dcterms:modified>
</cp:coreProperties>
</file>