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99" r:id="rId2"/>
    <p:sldId id="298" r:id="rId3"/>
    <p:sldId id="302" r:id="rId4"/>
    <p:sldId id="301" r:id="rId5"/>
    <p:sldId id="271" r:id="rId6"/>
    <p:sldId id="281" r:id="rId7"/>
    <p:sldId id="305" r:id="rId8"/>
    <p:sldId id="297" r:id="rId9"/>
    <p:sldId id="275" r:id="rId10"/>
    <p:sldId id="290" r:id="rId11"/>
    <p:sldId id="268" r:id="rId12"/>
    <p:sldId id="303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37" autoAdjust="0"/>
    <p:restoredTop sz="94660"/>
  </p:normalViewPr>
  <p:slideViewPr>
    <p:cSldViewPr>
      <p:cViewPr>
        <p:scale>
          <a:sx n="60" d="100"/>
          <a:sy n="60" d="100"/>
        </p:scale>
        <p:origin x="-744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473283-8AD3-4730-9A2F-3701B7E52B71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883517-2A48-4500-874C-D6901C5363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4592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AA0B2-B57F-4056-895F-37B627312BBF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38142-D45A-4BD8-877F-38EF1FAAD8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447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AA0B2-B57F-4056-895F-37B627312BBF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38142-D45A-4BD8-877F-38EF1FAAD8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3884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AA0B2-B57F-4056-895F-37B627312BBF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38142-D45A-4BD8-877F-38EF1FAAD8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86471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85800" y="1828800"/>
            <a:ext cx="7696200" cy="36576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D250E-6ABA-438C-88AD-808F2DDFF9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5256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AA0B2-B57F-4056-895F-37B627312BBF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38142-D45A-4BD8-877F-38EF1FAAD8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8622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AA0B2-B57F-4056-895F-37B627312BBF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38142-D45A-4BD8-877F-38EF1FAAD8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7012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AA0B2-B57F-4056-895F-37B627312BBF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38142-D45A-4BD8-877F-38EF1FAAD8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8069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AA0B2-B57F-4056-895F-37B627312BBF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38142-D45A-4BD8-877F-38EF1FAAD8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8007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AA0B2-B57F-4056-895F-37B627312BBF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38142-D45A-4BD8-877F-38EF1FAAD8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2624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AA0B2-B57F-4056-895F-37B627312BBF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38142-D45A-4BD8-877F-38EF1FAAD8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1797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AA0B2-B57F-4056-895F-37B627312BBF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38142-D45A-4BD8-877F-38EF1FAAD8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6405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AA0B2-B57F-4056-895F-37B627312BBF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38142-D45A-4BD8-877F-38EF1FAAD8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608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0AA0B2-B57F-4056-895F-37B627312BBF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938142-D45A-4BD8-877F-38EF1FAAD8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4707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548680"/>
            <a:ext cx="820891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Использование </a:t>
            </a:r>
            <a:r>
              <a:rPr lang="ru-RU" sz="5400" b="1" dirty="0">
                <a:latin typeface="Times New Roman" pitchFamily="18" charset="0"/>
                <a:cs typeface="Times New Roman" pitchFamily="18" charset="0"/>
              </a:rPr>
              <a:t>приёмов технологии  развития критического мышления через  чтение на </a:t>
            </a: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уроках литературы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334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04664"/>
            <a:ext cx="856895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 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Третья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стадия — стадия </a:t>
            </a:r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«рефлексии»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— размышления. На этом этапе ученик формирует личностное отношение к тексту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Именно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здесь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происходит </a:t>
            </a:r>
            <a:r>
              <a:rPr lang="ru-RU" sz="3600" b="1" u="sng" dirty="0">
                <a:latin typeface="Times New Roman" pitchFamily="18" charset="0"/>
                <a:cs typeface="Times New Roman" pitchFamily="18" charset="0"/>
              </a:rPr>
              <a:t>активное переосмысление собственных представлений с учётом вновь приобретённых знаний. </a:t>
            </a:r>
            <a:endParaRPr lang="ru-RU" sz="3600" b="1" u="sng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6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6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85786" y="5214949"/>
            <a:ext cx="80010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 typeface="Symbol" pitchFamily="18" charset="2"/>
              <a:buChar char=""/>
              <a:tabLst>
                <a:tab pos="457200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написание эссе, телеграммы, письма;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 typeface="Symbol" pitchFamily="18" charset="2"/>
              <a:buChar char=""/>
              <a:tabLst>
                <a:tab pos="457200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«Круги Вена»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 typeface="Symbol" pitchFamily="18" charset="2"/>
              <a:buChar char=""/>
              <a:tabLst>
                <a:tab pos="457200" algn="l"/>
              </a:tabLst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Синквейн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 typeface="Symbol" pitchFamily="18" charset="2"/>
              <a:buChar char=""/>
              <a:tabLst>
                <a:tab pos="457200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составление таблицы «Знаю – хочу узнать – узнал»;</a:t>
            </a:r>
          </a:p>
        </p:txBody>
      </p:sp>
    </p:spTree>
    <p:extLst>
      <p:ext uri="{BB962C8B-B14F-4D97-AF65-F5344CB8AC3E}">
        <p14:creationId xmlns:p14="http://schemas.microsoft.com/office/powerpoint/2010/main" val="4153286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260648"/>
            <a:ext cx="8280920" cy="59523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СИНКВЕЙН</a:t>
            </a:r>
          </a:p>
          <a:p>
            <a:pPr>
              <a:lnSpc>
                <a:spcPct val="90000"/>
              </a:lnSpc>
            </a:pPr>
            <a:endParaRPr lang="ru-RU" sz="3200" b="1" dirty="0" smtClean="0">
              <a:solidFill>
                <a:srgbClr val="0000FF"/>
              </a:solidFill>
              <a:latin typeface="Calibri" pitchFamily="34" charset="0"/>
            </a:endParaRPr>
          </a:p>
          <a:p>
            <a:pPr>
              <a:lnSpc>
                <a:spcPct val="90000"/>
              </a:lnSpc>
            </a:pPr>
            <a:r>
              <a:rPr lang="ru-RU" sz="3200" b="1" dirty="0" smtClean="0">
                <a:solidFill>
                  <a:srgbClr val="0000FF"/>
                </a:solidFill>
                <a:latin typeface="Calibri" pitchFamily="34" charset="0"/>
              </a:rPr>
              <a:t>В </a:t>
            </a:r>
            <a:r>
              <a:rPr lang="ru-RU" sz="3200" b="1" dirty="0">
                <a:solidFill>
                  <a:srgbClr val="0000FF"/>
                </a:solidFill>
                <a:latin typeface="Calibri" pitchFamily="34" charset="0"/>
              </a:rPr>
              <a:t>первой строчке</a:t>
            </a:r>
            <a:r>
              <a:rPr lang="ru-RU" sz="3200" dirty="0">
                <a:solidFill>
                  <a:srgbClr val="0000FF"/>
                </a:solidFill>
                <a:latin typeface="Calibri" pitchFamily="34" charset="0"/>
              </a:rPr>
              <a:t> тема называется одним словом (обычно существительным)</a:t>
            </a:r>
          </a:p>
          <a:p>
            <a:pPr>
              <a:lnSpc>
                <a:spcPct val="90000"/>
              </a:lnSpc>
            </a:pPr>
            <a:r>
              <a:rPr lang="ru-RU" sz="3200" b="1" dirty="0">
                <a:solidFill>
                  <a:srgbClr val="0000FF"/>
                </a:solidFill>
                <a:latin typeface="Calibri" pitchFamily="34" charset="0"/>
              </a:rPr>
              <a:t>Вторая строчка</a:t>
            </a:r>
            <a:r>
              <a:rPr lang="ru-RU" sz="3200" dirty="0">
                <a:solidFill>
                  <a:srgbClr val="0000FF"/>
                </a:solidFill>
                <a:latin typeface="Calibri" pitchFamily="34" charset="0"/>
              </a:rPr>
              <a:t> – это описание темы в двух словах (двумя прилагательными)</a:t>
            </a:r>
          </a:p>
          <a:p>
            <a:pPr>
              <a:lnSpc>
                <a:spcPct val="90000"/>
              </a:lnSpc>
            </a:pPr>
            <a:r>
              <a:rPr lang="ru-RU" sz="3200" b="1" dirty="0">
                <a:solidFill>
                  <a:srgbClr val="0000FF"/>
                </a:solidFill>
                <a:latin typeface="Calibri" pitchFamily="34" charset="0"/>
              </a:rPr>
              <a:t>Третья строчка</a:t>
            </a:r>
            <a:r>
              <a:rPr lang="ru-RU" sz="3200" dirty="0">
                <a:solidFill>
                  <a:srgbClr val="0000FF"/>
                </a:solidFill>
                <a:latin typeface="Calibri" pitchFamily="34" charset="0"/>
              </a:rPr>
              <a:t> – это описание действия в рамках этой темы тремя словами</a:t>
            </a:r>
          </a:p>
          <a:p>
            <a:pPr>
              <a:lnSpc>
                <a:spcPct val="90000"/>
              </a:lnSpc>
            </a:pPr>
            <a:r>
              <a:rPr lang="ru-RU" sz="3200" b="1" dirty="0">
                <a:solidFill>
                  <a:srgbClr val="0000FF"/>
                </a:solidFill>
                <a:latin typeface="Calibri" pitchFamily="34" charset="0"/>
              </a:rPr>
              <a:t>Четвертая строчка</a:t>
            </a:r>
            <a:r>
              <a:rPr lang="ru-RU" sz="3200" dirty="0">
                <a:solidFill>
                  <a:srgbClr val="0000FF"/>
                </a:solidFill>
                <a:latin typeface="Calibri" pitchFamily="34" charset="0"/>
              </a:rPr>
              <a:t> – </a:t>
            </a:r>
            <a:r>
              <a:rPr lang="ru-RU" sz="3200" dirty="0" smtClean="0">
                <a:solidFill>
                  <a:srgbClr val="0000FF"/>
                </a:solidFill>
                <a:latin typeface="Calibri" pitchFamily="34" charset="0"/>
              </a:rPr>
              <a:t>отношение </a:t>
            </a:r>
            <a:r>
              <a:rPr lang="ru-RU" sz="3200" dirty="0">
                <a:solidFill>
                  <a:srgbClr val="0000FF"/>
                </a:solidFill>
                <a:latin typeface="Calibri" pitchFamily="34" charset="0"/>
              </a:rPr>
              <a:t>к теме, чувства, эмоции (фраза из четырех слов) </a:t>
            </a:r>
          </a:p>
          <a:p>
            <a:pPr>
              <a:lnSpc>
                <a:spcPct val="90000"/>
              </a:lnSpc>
            </a:pPr>
            <a:r>
              <a:rPr lang="ru-RU" sz="3200" b="1" dirty="0">
                <a:solidFill>
                  <a:srgbClr val="0000FF"/>
                </a:solidFill>
                <a:latin typeface="Calibri" pitchFamily="34" charset="0"/>
              </a:rPr>
              <a:t>Последняя строка</a:t>
            </a:r>
            <a:r>
              <a:rPr lang="ru-RU" sz="3200" dirty="0">
                <a:solidFill>
                  <a:srgbClr val="0000FF"/>
                </a:solidFill>
                <a:latin typeface="Calibri" pitchFamily="34" charset="0"/>
              </a:rPr>
              <a:t> – это синоним из одного слова, который повторяет суть темы.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67846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4869160"/>
            <a:ext cx="84249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6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52" name="Picture 8" descr="ÐÐ°ÑÑÐ¸Ð½ÐºÐ¸ Ð¿Ð¾ Ð·Ð°Ð¿ÑÐ¾ÑÑ ÑÑÐ¸ÑÐµÐ»Ñ Ð¸ Ð´ÐµÑÐ¸ ÐºÐ°ÑÑÐ¸Ð½ÐºÐ¸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1974" y="260648"/>
            <a:ext cx="6500386" cy="4326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5431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32656"/>
            <a:ext cx="864096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Технология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развития критического мышления через чтение и письмо была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разработана Международной ассоциацией чтения университета Северной Айовы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и колледжей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Хобарда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и Уильяма Смита. Авторами  программы являются Чарльз Темпл,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Джинни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Стил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и Курт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Мередит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Её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использование позволяет выработать у учащихся следующие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умения: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работать с потоком информации;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ясно и корректно выражать свои мысли;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самостоятельно решать возникающие проблемы; 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работать в группе, выстраивать взаимоотношения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коллективе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15046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332656"/>
            <a:ext cx="835292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В основу технологии положена базовая дидактическая модель, состоящая из трех этапов (стадий):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стадия – «Вызов»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(пробуждение имеющихся знаний, интереса к получению новой информации);</a:t>
            </a:r>
          </a:p>
          <a:p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II стадия – «Осмысление»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содержания (получение новой информации);</a:t>
            </a:r>
          </a:p>
          <a:p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III стадия — «Рефлексия»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(осмысление, рождение нового знания).</a:t>
            </a:r>
          </a:p>
        </p:txBody>
      </p:sp>
    </p:spTree>
    <p:extLst>
      <p:ext uri="{BB962C8B-B14F-4D97-AF65-F5344CB8AC3E}">
        <p14:creationId xmlns:p14="http://schemas.microsoft.com/office/powerpoint/2010/main" val="1305861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802231007"/>
              </p:ext>
            </p:extLst>
          </p:nvPr>
        </p:nvGraphicFramePr>
        <p:xfrm>
          <a:off x="0" y="0"/>
          <a:ext cx="9144000" cy="6721976"/>
        </p:xfrm>
        <a:graphic>
          <a:graphicData uri="http://schemas.openxmlformats.org/drawingml/2006/table">
            <a:tbl>
              <a:tblPr/>
              <a:tblGrid>
                <a:gridCol w="395536"/>
                <a:gridCol w="1584176"/>
                <a:gridCol w="3544788"/>
                <a:gridCol w="3619500"/>
              </a:tblGrid>
              <a:tr h="5040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Этапы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Характеристика деятельности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Методы и приемы обучения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0709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Вызов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Актуализация имеющихся ранее знаний, пробуждение интереса 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 теме, определение цели и задач изучения предстоящего учебного материала.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Формы работы: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Индивидуальная, парная, групповая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361950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«Верные - неверные утверждения»;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361950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«Перепутанные логические цепочки»;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361950" algn="l"/>
                        </a:tabLst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«Сбор ассоциаций»;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361950" algn="l"/>
                        </a:tabLst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«Составление кластера»;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361950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«Корзина идей»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361950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составление таблицы «Знаю – хочу узнать – узнал»;</a:t>
                      </a: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361950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«Кубик»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47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Осмысление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Активное получению информации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соотнесение нового с уже известным, систематизация, отслеживание собственного понимания темы урока.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Формы работы: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Индивидуальная, парная, групповая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361950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«Верные - неверные утверждения»;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361950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«Перепутанные логические цепочки»;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361950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«Сбор ассоциаций»;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361950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«Корзина идей»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361950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составление таблицы «Знаю – хочу узнать – узнал»;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361950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«Кубик»;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361950" algn="l"/>
                        </a:tabLst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Чтение с остановками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031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Рефлексия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Суммирование и 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систематизация новой информации, выработка собственного отношения к изучаемому материалу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Формы работы: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Индивидуальная, парная, групповая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написание эссе, телеграммы, письма;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«Круги Вена;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«</a:t>
                      </a: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Синквейн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составление таблицы «Знаю – хочу узнать – узнал»;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«Кубик»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1956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4300" smtClean="0">
                <a:solidFill>
                  <a:schemeClr val="folHlink"/>
                </a:solidFill>
              </a:rPr>
              <a:t>Этапы приёма                                 «Чтение с остановками»</a:t>
            </a:r>
          </a:p>
        </p:txBody>
      </p:sp>
      <p:pic>
        <p:nvPicPr>
          <p:cNvPr id="8195" name="Содержимое 3" descr="Схема"/>
          <p:cNvPicPr>
            <a:picLocks noGrp="1"/>
          </p:cNvPicPr>
          <p:nvPr>
            <p:ph type="body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550" y="1556970"/>
            <a:ext cx="9144000" cy="5288454"/>
          </a:xfrm>
          <a:noFill/>
        </p:spPr>
      </p:pic>
    </p:spTree>
    <p:extLst>
      <p:ext uri="{BB962C8B-B14F-4D97-AF65-F5344CB8AC3E}">
        <p14:creationId xmlns:p14="http://schemas.microsoft.com/office/powerpoint/2010/main" val="3549143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7816450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9" name="Точечный рисунок" r:id="rId3" imgW="6542857" imgH="5028571" progId="PBrush">
                  <p:embed/>
                </p:oleObj>
              </mc:Choice>
              <mc:Fallback>
                <p:oleObj name="Точечный рисунок" r:id="rId3" imgW="6542857" imgH="5028571" progId="PBrush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0" cy="685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4" name="Номер слайда 1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 smtClean="0"/>
          </a:p>
        </p:txBody>
      </p:sp>
      <p:sp>
        <p:nvSpPr>
          <p:cNvPr id="2065" name="Нижний колонтитул 19"/>
          <p:cNvSpPr>
            <a:spLocks noGrp="1"/>
          </p:cNvSpPr>
          <p:nvPr>
            <p:ph type="ftr" sz="quarter" idx="11"/>
          </p:nvPr>
        </p:nvSpPr>
        <p:spPr>
          <a:xfrm>
            <a:off x="9468544" y="6341269"/>
            <a:ext cx="2895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 smtClean="0"/>
          </a:p>
        </p:txBody>
      </p:sp>
      <p:sp>
        <p:nvSpPr>
          <p:cNvPr id="3" name="TextBox 2"/>
          <p:cNvSpPr txBox="1"/>
          <p:nvPr/>
        </p:nvSpPr>
        <p:spPr>
          <a:xfrm rot="16200000">
            <a:off x="1694916" y="3207942"/>
            <a:ext cx="411239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Сама </a:t>
            </a: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ТЕМА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- это «ствол дерева</a:t>
            </a:r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»</a:t>
            </a:r>
            <a:endParaRPr lang="ru-RU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580112" y="764704"/>
            <a:ext cx="26642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«Листочки» - это </a:t>
            </a:r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ПРОГНОЗ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55576" y="2276872"/>
            <a:ext cx="251848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«Веточки» - это 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АРГУМЕНТЫ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обоснования                           прогнозов </a:t>
            </a:r>
            <a:endParaRPr lang="ru-RU" sz="24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0974455"/>
      </p:ext>
    </p:extLst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3464019"/>
              </p:ext>
            </p:extLst>
          </p:nvPr>
        </p:nvGraphicFramePr>
        <p:xfrm>
          <a:off x="1205880" y="0"/>
          <a:ext cx="6588224" cy="49411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1" name="Точечный рисунок" r:id="rId3" imgW="6542857" imgH="5028571" progId="PBrush">
                  <p:embed/>
                </p:oleObj>
              </mc:Choice>
              <mc:Fallback>
                <p:oleObj name="Точечный рисунок" r:id="rId3" imgW="6542857" imgH="5028571" progId="PBrush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5880" y="0"/>
                        <a:ext cx="6588224" cy="494116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4" name="Номер слайда 1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 smtClean="0"/>
          </a:p>
        </p:txBody>
      </p:sp>
      <p:sp>
        <p:nvSpPr>
          <p:cNvPr id="2065" name="Нижний колонтитул 19"/>
          <p:cNvSpPr>
            <a:spLocks noGrp="1"/>
          </p:cNvSpPr>
          <p:nvPr>
            <p:ph type="ftr" sz="quarter" idx="11"/>
          </p:nvPr>
        </p:nvSpPr>
        <p:spPr>
          <a:xfrm>
            <a:off x="9468544" y="6341269"/>
            <a:ext cx="2895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683568" y="4941168"/>
            <a:ext cx="80648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>
                <a:latin typeface="Times New Roman" pitchFamily="18" charset="0"/>
                <a:cs typeface="Times New Roman" pitchFamily="18" charset="0"/>
              </a:rPr>
              <a:t>Н. Сладков</a:t>
            </a:r>
          </a:p>
          <a:p>
            <a:pPr algn="ctr"/>
            <a:r>
              <a:rPr lang="ru-RU" sz="5400" dirty="0">
                <a:latin typeface="Times New Roman" pitchFamily="18" charset="0"/>
                <a:cs typeface="Times New Roman" pitchFamily="18" charset="0"/>
              </a:rPr>
              <a:t>Весенняя баня</a:t>
            </a:r>
          </a:p>
        </p:txBody>
      </p:sp>
    </p:spTree>
    <p:extLst>
      <p:ext uri="{BB962C8B-B14F-4D97-AF65-F5344CB8AC3E}">
        <p14:creationId xmlns:p14="http://schemas.microsoft.com/office/powerpoint/2010/main" val="1743815865"/>
      </p:ext>
    </p:extLst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04664"/>
            <a:ext cx="842493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Чтение с остановками</a:t>
            </a: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Учитель заранее разбивает текст на смысловые отрывки. Важно, чтобы каждый отрывок был логически законченным, при этом давал простор для воображения: "А что же будет дальше?".</a:t>
            </a: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Чтение проходит в несколько этапов: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чтение — </a:t>
            </a:r>
            <a:r>
              <a:rPr lang="ru-RU" sz="3200" b="1" u="sng" dirty="0">
                <a:latin typeface="Times New Roman" pitchFamily="18" charset="0"/>
                <a:cs typeface="Times New Roman" pitchFamily="18" charset="0"/>
              </a:rPr>
              <a:t>вопросы по тексту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— предположения.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Эта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цепочка повторяется столько раз, сколько отрывков в тексте.</a:t>
            </a:r>
          </a:p>
        </p:txBody>
      </p:sp>
    </p:spTree>
    <p:extLst>
      <p:ext uri="{BB962C8B-B14F-4D97-AF65-F5344CB8AC3E}">
        <p14:creationId xmlns:p14="http://schemas.microsoft.com/office/powerpoint/2010/main" val="2542500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Таблица                                                                         «толстых и тонких » вопросов.</a:t>
            </a:r>
          </a:p>
        </p:txBody>
      </p:sp>
      <p:graphicFrame>
        <p:nvGraphicFramePr>
          <p:cNvPr id="24594" name="Group 1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2188858"/>
              </p:ext>
            </p:extLst>
          </p:nvPr>
        </p:nvGraphicFramePr>
        <p:xfrm>
          <a:off x="323528" y="1556792"/>
          <a:ext cx="8568952" cy="5059668"/>
        </p:xfrm>
        <a:graphic>
          <a:graphicData uri="http://schemas.openxmlformats.org/drawingml/2006/table">
            <a:tbl>
              <a:tblPr/>
              <a:tblGrid>
                <a:gridCol w="4286365"/>
                <a:gridCol w="4282587"/>
              </a:tblGrid>
              <a:tr h="1164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Тонкие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вопросы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Толстые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вопросы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95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Кто...?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Что...?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Когда...?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Как звать...?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Было ли...?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Дайте три объяснения, почему...?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Объясните, почему...?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Почему, вы думаете что..?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чём различие ...?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Предположите, что будет, если ...?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Согласны ли вы ...?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Верно ли ...?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8597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504</TotalTime>
  <Words>589</Words>
  <Application>Microsoft Office PowerPoint</Application>
  <PresentationFormat>Экран (4:3)</PresentationFormat>
  <Paragraphs>91</Paragraphs>
  <Slides>12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Тема Office</vt:lpstr>
      <vt:lpstr>Точечный рисунок</vt:lpstr>
      <vt:lpstr>Презентация PowerPoint</vt:lpstr>
      <vt:lpstr>Презентация PowerPoint</vt:lpstr>
      <vt:lpstr>Презентация PowerPoint</vt:lpstr>
      <vt:lpstr>Презентация PowerPoint</vt:lpstr>
      <vt:lpstr>Этапы приёма                                 «Чтение с остановками»</vt:lpstr>
      <vt:lpstr>Презентация PowerPoint</vt:lpstr>
      <vt:lpstr>Презентация PowerPoint</vt:lpstr>
      <vt:lpstr>Презентация PowerPoint</vt:lpstr>
      <vt:lpstr>Таблица                                                                         «толстых и тонких » вопросов.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Дмитрий</dc:creator>
  <cp:lastModifiedBy>user</cp:lastModifiedBy>
  <cp:revision>43</cp:revision>
  <dcterms:created xsi:type="dcterms:W3CDTF">2018-02-13T14:06:37Z</dcterms:created>
  <dcterms:modified xsi:type="dcterms:W3CDTF">2018-11-22T11:07:16Z</dcterms:modified>
</cp:coreProperties>
</file>