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66" r:id="rId6"/>
    <p:sldId id="259" r:id="rId7"/>
    <p:sldId id="260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01050-9B17-43CF-AB67-ACE21A2EA516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030E-D93D-495F-AFCE-7182F0896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6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8DAF91-F5C6-4A4D-B28C-97AAA0335854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4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5A29AF-FE86-45D7-9DBA-4CA54A164C22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file:///C:\Users\User\Desktop\&#1077;&#1089;&#1077;&#1085;&#1080;&#1085;\Romans_na_stihi_Esenina_-_Ne_zhaleyu_ne_zovu_ne_plachu_(iPlayer.fm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групповой работы на уроках в </a:t>
            </a:r>
            <a:r>
              <a:rPr lang="ru-RU" dirty="0"/>
              <a:t>р</a:t>
            </a:r>
            <a:r>
              <a:rPr lang="ru-RU" dirty="0" smtClean="0"/>
              <a:t>амках требований ФГОС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Таланова-Шелейко</a:t>
            </a:r>
            <a:r>
              <a:rPr lang="ru-RU" dirty="0" smtClean="0"/>
              <a:t> </a:t>
            </a:r>
            <a:r>
              <a:rPr lang="ru-RU" smtClean="0"/>
              <a:t>Ю.Г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smtClean="0"/>
              <a:t>Цель групповой работы</a:t>
            </a: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100832" y="1455938"/>
            <a:ext cx="6793808" cy="4500979"/>
            <a:chOff x="979" y="1475"/>
            <a:chExt cx="3034" cy="1639"/>
          </a:xfrm>
        </p:grpSpPr>
        <p:pic>
          <p:nvPicPr>
            <p:cNvPr id="15363" name="Содержимое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1475"/>
              <a:ext cx="3034" cy="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990" y="1485"/>
              <a:ext cx="3015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1313" indent="-3413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активное включение </a:t>
              </a:r>
              <a:b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каждого ученика </a:t>
              </a:r>
              <a:b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процесс усвоения </a:t>
              </a:r>
              <a:b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3200" dirty="0">
                  <a:solidFill>
                    <a:srgbClr val="4C2B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учебного материала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15" y="1455938"/>
            <a:ext cx="19812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 bwMode="auto">
          <a:xfrm rot="16200000" flipH="1">
            <a:off x="6542882" y="488157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rot="16200000" flipH="1">
            <a:off x="6542882" y="1481932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rot="16200000" flipH="1">
            <a:off x="6542882" y="2553494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>
            <a:stCxn id="6" idx="4"/>
          </p:cNvCxnSpPr>
          <p:nvPr/>
        </p:nvCxnSpPr>
        <p:spPr bwMode="auto">
          <a:xfrm rot="16200000" flipH="1">
            <a:off x="4091228" y="-436511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>
          <a:xfrm>
            <a:off x="843378" y="609600"/>
            <a:ext cx="8430623" cy="968375"/>
          </a:xfrm>
        </p:spPr>
        <p:txBody>
          <a:bodyPr/>
          <a:lstStyle/>
          <a:p>
            <a:r>
              <a:rPr lang="ru-RU" altLang="ru-RU" dirty="0" smtClean="0"/>
              <a:t>Задачи групповой работы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751921" y="2010621"/>
            <a:ext cx="642938" cy="5715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591415" y="2027567"/>
            <a:ext cx="9107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познавательной деятельности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751127" y="2786064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51127" y="5026301"/>
            <a:ext cx="642937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751127" y="3914775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1591415" y="2805240"/>
            <a:ext cx="92197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навыков самостоятельной учебной</a:t>
            </a:r>
            <a:br>
              <a:rPr lang="ru-RU" altLang="ru-RU" sz="3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</a:t>
            </a: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1470640" y="4026833"/>
            <a:ext cx="7392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умений успешного общения</a:t>
            </a:r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1724580" y="5020608"/>
            <a:ext cx="7679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межличностных </a:t>
            </a:r>
            <a:br>
              <a:rPr lang="ru-RU" alt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в классе</a:t>
            </a:r>
          </a:p>
        </p:txBody>
      </p:sp>
    </p:spTree>
    <p:extLst>
      <p:ext uri="{BB962C8B-B14F-4D97-AF65-F5344CB8AC3E}">
        <p14:creationId xmlns:p14="http://schemas.microsoft.com/office/powerpoint/2010/main" val="31270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173"/>
          </a:xfrm>
        </p:spPr>
        <p:txBody>
          <a:bodyPr/>
          <a:lstStyle/>
          <a:p>
            <a:r>
              <a:rPr lang="ru-RU" smtClean="0"/>
              <a:t>Этапы  </a:t>
            </a:r>
            <a:r>
              <a:rPr lang="ru-RU" dirty="0" smtClean="0"/>
              <a:t>работы в группе: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278" y="1890944"/>
            <a:ext cx="8350724" cy="4150418"/>
          </a:xfrm>
        </p:spPr>
        <p:txBody>
          <a:bodyPr/>
          <a:lstStyle/>
          <a:p>
            <a:r>
              <a:rPr lang="ru-RU" sz="3600" i="1" dirty="0" smtClean="0"/>
              <a:t>1. Деление на группы;</a:t>
            </a:r>
          </a:p>
          <a:p>
            <a:r>
              <a:rPr lang="ru-RU" sz="3600" i="1" dirty="0" smtClean="0"/>
              <a:t>2. обсуждение взаимодействия в группе;</a:t>
            </a:r>
          </a:p>
          <a:p>
            <a:r>
              <a:rPr lang="ru-RU" sz="3600" i="1" dirty="0" smtClean="0"/>
              <a:t>3.знакомство с заданиями;</a:t>
            </a:r>
          </a:p>
          <a:p>
            <a:r>
              <a:rPr lang="ru-RU" sz="3600" i="1" dirty="0" smtClean="0"/>
              <a:t>4.презентация результатов.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5579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88913"/>
            <a:ext cx="694531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0351"/>
            <a:ext cx="7037388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3359150" y="333376"/>
            <a:ext cx="6121400" cy="142875"/>
          </a:xfrm>
        </p:spPr>
        <p:txBody>
          <a:bodyPr>
            <a:normAutofit fontScale="90000"/>
          </a:bodyPr>
          <a:lstStyle/>
          <a:p>
            <a:endParaRPr lang="ru-RU" altLang="ru-RU" sz="4000">
              <a:latin typeface="Monotype Corsiva" panose="03010101010201010101" pitchFamily="66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4" y="1600201"/>
            <a:ext cx="3595687" cy="4525963"/>
          </a:xfrm>
        </p:spPr>
        <p:txBody>
          <a:bodyPr/>
          <a:lstStyle/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endParaRPr lang="ru-RU" altLang="ru-RU" sz="280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1"/>
            <a:ext cx="3595688" cy="4525963"/>
          </a:xfrm>
        </p:spPr>
        <p:txBody>
          <a:bodyPr/>
          <a:lstStyle/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8"/>
              </a:buBlip>
            </a:pPr>
            <a:r>
              <a:rPr lang="ru-RU" altLang="ru-RU" sz="2800"/>
              <a:t> </a:t>
            </a:r>
          </a:p>
        </p:txBody>
      </p:sp>
      <p:pic>
        <p:nvPicPr>
          <p:cNvPr id="7179" name="Picture 11" descr="0e2ced38d62c436d534a01a966fbfa5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1" y="133349"/>
            <a:ext cx="508635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ергей Есенин - Клен ты мой опавший Instrum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27703" y="48002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377301"/>
            <a:ext cx="5761607" cy="6480699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Поцелуй названья не имеет, 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Поцелуй </a:t>
            </a:r>
            <a:r>
              <a:rPr lang="ru-RU" sz="2000" dirty="0">
                <a:solidFill>
                  <a:srgbClr val="FF0000"/>
                </a:solidFill>
              </a:rPr>
              <a:t>не надпись на гробах. 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Красной розой поцелуи веют, 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Лепестками тая на губах. 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/>
              <a:t>И еще спросил я у менялы, </a:t>
            </a:r>
            <a:r>
              <a:rPr lang="ru-RU" sz="2000" dirty="0" smtClean="0"/>
              <a:t>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сердце робость глубже </a:t>
            </a:r>
            <a:r>
              <a:rPr lang="ru-RU" sz="2000" dirty="0" err="1"/>
              <a:t>притая</a:t>
            </a:r>
            <a:r>
              <a:rPr lang="ru-RU" sz="2000" dirty="0"/>
              <a:t>, </a:t>
            </a:r>
            <a:br>
              <a:rPr lang="ru-RU" sz="2000" dirty="0"/>
            </a:br>
            <a:r>
              <a:rPr lang="ru-RU" sz="2000" dirty="0"/>
              <a:t>Как сказать мне для прекрасной Лалы, </a:t>
            </a:r>
            <a:br>
              <a:rPr lang="ru-RU" sz="2000" dirty="0"/>
            </a:br>
            <a:r>
              <a:rPr lang="ru-RU" sz="2000" dirty="0"/>
              <a:t>Как сказать ей, что она «моя»?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</a:rPr>
              <a:t>И ответил мне меняла кратко: 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О любви в словах не говорят, 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О любви вздыхают лишь украдкой, 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Да глаза, как яхонты, горят... 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Я спросил сегодня у менялы,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Что дает за </a:t>
            </a:r>
            <a:r>
              <a:rPr lang="ru-RU" sz="2000" dirty="0" err="1">
                <a:solidFill>
                  <a:srgbClr val="0070C0"/>
                </a:solidFill>
              </a:rPr>
              <a:t>полтумана</a:t>
            </a:r>
            <a:r>
              <a:rPr lang="ru-RU" sz="2000" dirty="0">
                <a:solidFill>
                  <a:srgbClr val="0070C0"/>
                </a:solidFill>
              </a:rPr>
              <a:t> по рублю,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Как сказать мне для прекрасной Лалы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По-персидски нежное «люблю»? 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75315">
            <a:off x="6090081" y="1168712"/>
            <a:ext cx="4234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Я спросил сегодня у менялы </a:t>
            </a:r>
          </a:p>
          <a:p>
            <a:r>
              <a:rPr lang="ru-RU" dirty="0">
                <a:solidFill>
                  <a:srgbClr val="FFC000"/>
                </a:solidFill>
              </a:rPr>
              <a:t>Легче ветра, тише </a:t>
            </a:r>
            <a:r>
              <a:rPr lang="ru-RU" dirty="0" err="1">
                <a:solidFill>
                  <a:srgbClr val="FFC000"/>
                </a:solidFill>
              </a:rPr>
              <a:t>Ванских</a:t>
            </a:r>
            <a:r>
              <a:rPr lang="ru-RU" dirty="0">
                <a:solidFill>
                  <a:srgbClr val="FFC000"/>
                </a:solidFill>
              </a:rPr>
              <a:t> струй, </a:t>
            </a:r>
          </a:p>
          <a:p>
            <a:r>
              <a:rPr lang="ru-RU" dirty="0">
                <a:solidFill>
                  <a:srgbClr val="FFC000"/>
                </a:solidFill>
              </a:rPr>
              <a:t>Как назвать мне для прекрасной Лалы </a:t>
            </a:r>
          </a:p>
          <a:p>
            <a:r>
              <a:rPr lang="ru-RU" dirty="0">
                <a:solidFill>
                  <a:srgbClr val="FFC000"/>
                </a:solidFill>
              </a:rPr>
              <a:t>Слово ласковое «поцелуй»? </a:t>
            </a:r>
          </a:p>
        </p:txBody>
      </p:sp>
      <p:sp>
        <p:nvSpPr>
          <p:cNvPr id="6" name="Прямоугольник 5"/>
          <p:cNvSpPr/>
          <p:nvPr/>
        </p:nvSpPr>
        <p:spPr>
          <a:xfrm rot="11039842" flipV="1">
            <a:off x="5646814" y="3466524"/>
            <a:ext cx="3798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От любви не требуют поруки, </a:t>
            </a:r>
          </a:p>
          <a:p>
            <a:r>
              <a:rPr lang="ru-RU" dirty="0">
                <a:solidFill>
                  <a:srgbClr val="7030A0"/>
                </a:solidFill>
              </a:rPr>
              <a:t>С нею знают радость и беду. </a:t>
            </a:r>
          </a:p>
          <a:p>
            <a:r>
              <a:rPr lang="ru-RU" dirty="0">
                <a:solidFill>
                  <a:srgbClr val="7030A0"/>
                </a:solidFill>
              </a:rPr>
              <a:t>«Ты — моя» сказать лишь могут руки, </a:t>
            </a:r>
          </a:p>
          <a:p>
            <a:r>
              <a:rPr lang="ru-RU" dirty="0">
                <a:solidFill>
                  <a:srgbClr val="7030A0"/>
                </a:solidFill>
              </a:rPr>
              <a:t>Что срывали черную чадру.</a:t>
            </a:r>
          </a:p>
        </p:txBody>
      </p:sp>
    </p:spTree>
    <p:extLst>
      <p:ext uri="{BB962C8B-B14F-4D97-AF65-F5344CB8AC3E}">
        <p14:creationId xmlns:p14="http://schemas.microsoft.com/office/powerpoint/2010/main" val="21644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6044" y="141841"/>
            <a:ext cx="4380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Я спросил сегодня у менялы, 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дает за </a:t>
            </a:r>
            <a:r>
              <a:rPr lang="ru-RU" dirty="0" err="1">
                <a:solidFill>
                  <a:srgbClr val="0070C0"/>
                </a:solidFill>
              </a:rPr>
              <a:t>полтумана</a:t>
            </a:r>
            <a:r>
              <a:rPr lang="ru-RU" dirty="0">
                <a:solidFill>
                  <a:srgbClr val="0070C0"/>
                </a:solidFill>
              </a:rPr>
              <a:t> по рублю,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Как сказать мне для прекрасной Лалы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По-персидски нежное «люблю»?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0874" y="11243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Я спросил сегодня у менялы </a:t>
            </a:r>
          </a:p>
          <a:p>
            <a:r>
              <a:rPr lang="ru-RU" dirty="0">
                <a:solidFill>
                  <a:srgbClr val="FFC000"/>
                </a:solidFill>
              </a:rPr>
              <a:t>Легче ветра, тише </a:t>
            </a:r>
            <a:r>
              <a:rPr lang="ru-RU" dirty="0" err="1">
                <a:solidFill>
                  <a:srgbClr val="FFC000"/>
                </a:solidFill>
              </a:rPr>
              <a:t>Ванских</a:t>
            </a:r>
            <a:r>
              <a:rPr lang="ru-RU" dirty="0">
                <a:solidFill>
                  <a:srgbClr val="FFC000"/>
                </a:solidFill>
              </a:rPr>
              <a:t> струй, </a:t>
            </a:r>
          </a:p>
          <a:p>
            <a:r>
              <a:rPr lang="ru-RU" dirty="0">
                <a:solidFill>
                  <a:srgbClr val="FFC000"/>
                </a:solidFill>
              </a:rPr>
              <a:t>Как назвать мне для прекрасной Лалы </a:t>
            </a:r>
          </a:p>
          <a:p>
            <a:r>
              <a:rPr lang="ru-RU" dirty="0">
                <a:solidFill>
                  <a:srgbClr val="FFC000"/>
                </a:solidFill>
              </a:rPr>
              <a:t>Слово ласковое «поцелуй»?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6044" y="20032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еще спросил я у менялы, </a:t>
            </a:r>
          </a:p>
          <a:p>
            <a:r>
              <a:rPr lang="ru-RU" dirty="0"/>
              <a:t>В сердце робость глубже </a:t>
            </a:r>
            <a:r>
              <a:rPr lang="ru-RU" dirty="0" err="1"/>
              <a:t>притая</a:t>
            </a:r>
            <a:r>
              <a:rPr lang="ru-RU" dirty="0"/>
              <a:t>, </a:t>
            </a:r>
          </a:p>
          <a:p>
            <a:r>
              <a:rPr lang="ru-RU" dirty="0"/>
              <a:t>Как сказать мне для прекрасной Лалы, </a:t>
            </a:r>
          </a:p>
          <a:p>
            <a:r>
              <a:rPr lang="ru-RU" dirty="0"/>
              <a:t>Как сказать ей, что она «моя»?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874" y="29856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И ответил мне меняла кратко: </a:t>
            </a:r>
          </a:p>
          <a:p>
            <a:r>
              <a:rPr lang="ru-RU" dirty="0">
                <a:solidFill>
                  <a:srgbClr val="00B050"/>
                </a:solidFill>
              </a:rPr>
              <a:t>О любви в словах не говорят, </a:t>
            </a:r>
          </a:p>
          <a:p>
            <a:r>
              <a:rPr lang="ru-RU" dirty="0">
                <a:solidFill>
                  <a:srgbClr val="00B050"/>
                </a:solidFill>
              </a:rPr>
              <a:t>О любви вздыхают лишь украдкой, </a:t>
            </a:r>
          </a:p>
          <a:p>
            <a:r>
              <a:rPr lang="ru-RU" dirty="0">
                <a:solidFill>
                  <a:srgbClr val="00B050"/>
                </a:solidFill>
              </a:rPr>
              <a:t>Да глаза, как яхонты, горят...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6044" y="400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Поцелуй названья не имеет, </a:t>
            </a:r>
          </a:p>
          <a:p>
            <a:r>
              <a:rPr lang="ru-RU" dirty="0">
                <a:solidFill>
                  <a:srgbClr val="FF0000"/>
                </a:solidFill>
              </a:rPr>
              <a:t>Поцелуй не надпись на гробах. </a:t>
            </a:r>
          </a:p>
          <a:p>
            <a:r>
              <a:rPr lang="ru-RU" dirty="0">
                <a:solidFill>
                  <a:srgbClr val="FF0000"/>
                </a:solidFill>
              </a:rPr>
              <a:t>Красной розой поцелуи веют, </a:t>
            </a:r>
          </a:p>
          <a:p>
            <a:r>
              <a:rPr lang="ru-RU" dirty="0">
                <a:solidFill>
                  <a:srgbClr val="FF0000"/>
                </a:solidFill>
              </a:rPr>
              <a:t>Лепестками тая на губах.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0874" y="52010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От любви не требуют поруки, </a:t>
            </a:r>
          </a:p>
          <a:p>
            <a:r>
              <a:rPr lang="ru-RU" dirty="0">
                <a:solidFill>
                  <a:srgbClr val="7030A0"/>
                </a:solidFill>
              </a:rPr>
              <a:t>С нею знают радость и беду. </a:t>
            </a:r>
          </a:p>
          <a:p>
            <a:r>
              <a:rPr lang="ru-RU" dirty="0">
                <a:solidFill>
                  <a:srgbClr val="7030A0"/>
                </a:solidFill>
              </a:rPr>
              <a:t>«Ты — моя» сказать лишь могут руки, </a:t>
            </a:r>
          </a:p>
          <a:p>
            <a:r>
              <a:rPr lang="ru-RU" dirty="0">
                <a:solidFill>
                  <a:srgbClr val="7030A0"/>
                </a:solidFill>
              </a:rPr>
              <a:t>Что срывали черную чадру.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11286" y="6401346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«Я </a:t>
            </a:r>
            <a:r>
              <a:rPr lang="ru-RU" b="1" i="1" u="sng" dirty="0"/>
              <a:t>спросил сегодня у менялы</a:t>
            </a:r>
            <a:r>
              <a:rPr lang="ru-RU" b="1" i="1" u="sng" dirty="0" smtClean="0"/>
              <a:t>...»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14144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88913"/>
            <a:ext cx="694531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0351"/>
            <a:ext cx="7037388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4" y="1600201"/>
            <a:ext cx="3595687" cy="4525963"/>
          </a:xfrm>
        </p:spPr>
        <p:txBody>
          <a:bodyPr/>
          <a:lstStyle/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endParaRPr lang="ru-RU" altLang="ru-RU" sz="280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1"/>
            <a:ext cx="3595688" cy="4525963"/>
          </a:xfrm>
        </p:spPr>
        <p:txBody>
          <a:bodyPr/>
          <a:lstStyle/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  <a:p>
            <a:pPr>
              <a:buFontTx/>
              <a:buBlip>
                <a:blip r:embed="rId9"/>
              </a:buBlip>
            </a:pPr>
            <a:r>
              <a:rPr lang="ru-RU" altLang="ru-RU" sz="2800"/>
              <a:t> </a:t>
            </a:r>
          </a:p>
        </p:txBody>
      </p:sp>
      <p:pic>
        <p:nvPicPr>
          <p:cNvPr id="21515" name="Picture 11" descr="d9ac9aa465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85814"/>
            <a:ext cx="7048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Romans_na_stihi_Esenina_-_Ne_zhaleyu_ne_zovu_ne_plachu_(iPlay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omans_na_stihi_Esenina_-_Ne_zhaleyu_ne_zovu_ne_plachu_(iPlay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9238" y="550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6" fill="hold"/>
                                        <p:tgtEl>
                                          <p:spTgt spid="21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289</Words>
  <Application>Microsoft Office PowerPoint</Application>
  <PresentationFormat>Произвольный</PresentationFormat>
  <Paragraphs>75</Paragraphs>
  <Slides>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Организация групповой работы на уроках в рамках требований ФГОС </vt:lpstr>
      <vt:lpstr>Цель групповой работы</vt:lpstr>
      <vt:lpstr>Задачи групповой работы</vt:lpstr>
      <vt:lpstr>Этапы  работы в группе: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групповой работы на уроках в рамках требований ФГОС НОО</dc:title>
  <dc:creator>USER</dc:creator>
  <cp:lastModifiedBy>user</cp:lastModifiedBy>
  <cp:revision>11</cp:revision>
  <dcterms:created xsi:type="dcterms:W3CDTF">2018-04-22T17:32:58Z</dcterms:created>
  <dcterms:modified xsi:type="dcterms:W3CDTF">2018-11-22T11:06:22Z</dcterms:modified>
</cp:coreProperties>
</file>